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0" r:id="rId2"/>
  </p:sldMasterIdLst>
  <p:notesMasterIdLst>
    <p:notesMasterId r:id="rId40"/>
  </p:notesMasterIdLst>
  <p:handoutMasterIdLst>
    <p:handoutMasterId r:id="rId41"/>
  </p:handoutMasterIdLst>
  <p:sldIdLst>
    <p:sldId id="510" r:id="rId3"/>
    <p:sldId id="541" r:id="rId4"/>
    <p:sldId id="1070" r:id="rId5"/>
    <p:sldId id="1066" r:id="rId6"/>
    <p:sldId id="570" r:id="rId7"/>
    <p:sldId id="632" r:id="rId8"/>
    <p:sldId id="620" r:id="rId9"/>
    <p:sldId id="529" r:id="rId10"/>
    <p:sldId id="523" r:id="rId11"/>
    <p:sldId id="995" r:id="rId12"/>
    <p:sldId id="546" r:id="rId13"/>
    <p:sldId id="531" r:id="rId14"/>
    <p:sldId id="545" r:id="rId15"/>
    <p:sldId id="1038" r:id="rId16"/>
    <p:sldId id="532" r:id="rId17"/>
    <p:sldId id="533" r:id="rId18"/>
    <p:sldId id="1039" r:id="rId19"/>
    <p:sldId id="1085" r:id="rId20"/>
    <p:sldId id="1088" r:id="rId21"/>
    <p:sldId id="1086" r:id="rId22"/>
    <p:sldId id="1084" r:id="rId23"/>
    <p:sldId id="1040" r:id="rId24"/>
    <p:sldId id="998" r:id="rId25"/>
    <p:sldId id="1076" r:id="rId26"/>
    <p:sldId id="1052" r:id="rId27"/>
    <p:sldId id="1053" r:id="rId28"/>
    <p:sldId id="1081" r:id="rId29"/>
    <p:sldId id="1056" r:id="rId30"/>
    <p:sldId id="1083" r:id="rId31"/>
    <p:sldId id="1090" r:id="rId32"/>
    <p:sldId id="1072" r:id="rId33"/>
    <p:sldId id="1071" r:id="rId34"/>
    <p:sldId id="584" r:id="rId35"/>
    <p:sldId id="625" r:id="rId36"/>
    <p:sldId id="1089" r:id="rId37"/>
    <p:sldId id="629" r:id="rId38"/>
    <p:sldId id="1063" r:id="rId39"/>
  </p:sldIdLst>
  <p:sldSz cx="9144000" cy="6858000" type="screen4x3"/>
  <p:notesSz cx="6797675" cy="99282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47">
          <p15:clr>
            <a:srgbClr val="A4A3A4"/>
          </p15:clr>
        </p15:guide>
        <p15:guide id="2" orient="horz" pos="550">
          <p15:clr>
            <a:srgbClr val="A4A3A4"/>
          </p15:clr>
        </p15:guide>
        <p15:guide id="3" orient="horz" pos="1397">
          <p15:clr>
            <a:srgbClr val="A4A3A4"/>
          </p15:clr>
        </p15:guide>
        <p15:guide id="4" orient="horz" pos="4054">
          <p15:clr>
            <a:srgbClr val="A4A3A4"/>
          </p15:clr>
        </p15:guide>
        <p15:guide id="5" orient="horz" pos="3559">
          <p15:clr>
            <a:srgbClr val="A4A3A4"/>
          </p15:clr>
        </p15:guide>
        <p15:guide id="6" orient="horz" pos="4124">
          <p15:clr>
            <a:srgbClr val="A4A3A4"/>
          </p15:clr>
        </p15:guide>
        <p15:guide id="7" orient="horz" pos="1276">
          <p15:clr>
            <a:srgbClr val="A4A3A4"/>
          </p15:clr>
        </p15:guide>
        <p15:guide id="8" orient="horz" pos="2154">
          <p15:clr>
            <a:srgbClr val="A4A3A4"/>
          </p15:clr>
        </p15:guide>
        <p15:guide id="9" pos="3101">
          <p15:clr>
            <a:srgbClr val="A4A3A4"/>
          </p15:clr>
        </p15:guide>
        <p15:guide id="10" pos="241">
          <p15:clr>
            <a:srgbClr val="A4A3A4"/>
          </p15:clr>
        </p15:guide>
        <p15:guide id="11" pos="405">
          <p15:clr>
            <a:srgbClr val="A4A3A4"/>
          </p15:clr>
        </p15:guide>
        <p15:guide id="12" pos="5759">
          <p15:clr>
            <a:srgbClr val="A4A3A4"/>
          </p15:clr>
        </p15:guide>
        <p15:guide id="13" pos="337">
          <p15:clr>
            <a:srgbClr val="A4A3A4"/>
          </p15:clr>
        </p15:guide>
        <p15:guide id="14" pos="2458">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randa Mowbray" initials="MM" lastIdx="2" clrIdx="0">
    <p:extLst>
      <p:ext uri="{19B8F6BF-5375-455C-9EA6-DF929625EA0E}">
        <p15:presenceInfo xmlns:p15="http://schemas.microsoft.com/office/powerpoint/2012/main" userId="Miranda Mowbra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00050"/>
    <a:srgbClr val="56378B"/>
    <a:srgbClr val="DDD2ED"/>
    <a:srgbClr val="007FC5"/>
    <a:srgbClr val="48BAFE"/>
    <a:srgbClr val="C1E8FE"/>
    <a:srgbClr val="404040"/>
    <a:srgbClr val="7F807F"/>
    <a:srgbClr val="BFBFBF"/>
    <a:srgbClr val="86868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BA7291-B863-45D8-B906-C142C18C5D8D}" v="6" dt="2025-11-11T10:16:56.9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0" autoAdjust="0"/>
    <p:restoredTop sz="82843" autoAdjust="0"/>
  </p:normalViewPr>
  <p:slideViewPr>
    <p:cSldViewPr snapToGrid="0">
      <p:cViewPr varScale="1">
        <p:scale>
          <a:sx n="39" d="100"/>
          <a:sy n="39" d="100"/>
        </p:scale>
        <p:origin x="876" y="20"/>
      </p:cViewPr>
      <p:guideLst>
        <p:guide orient="horz" pos="1947"/>
        <p:guide orient="horz" pos="550"/>
        <p:guide orient="horz" pos="1397"/>
        <p:guide orient="horz" pos="4054"/>
        <p:guide orient="horz" pos="3559"/>
        <p:guide orient="horz" pos="4124"/>
        <p:guide orient="horz" pos="1276"/>
        <p:guide orient="horz" pos="2154"/>
        <p:guide pos="3101"/>
        <p:guide pos="241"/>
        <p:guide pos="405"/>
        <p:guide pos="5759"/>
        <p:guide pos="337"/>
        <p:guide pos="2458"/>
      </p:guideLst>
    </p:cSldViewPr>
  </p:slideViewPr>
  <p:outlineViewPr>
    <p:cViewPr>
      <p:scale>
        <a:sx n="33" d="100"/>
        <a:sy n="33" d="100"/>
      </p:scale>
      <p:origin x="0" y="-12400"/>
    </p:cViewPr>
  </p:outlineViewPr>
  <p:notesTextViewPr>
    <p:cViewPr>
      <p:scale>
        <a:sx n="100" d="100"/>
        <a:sy n="100" d="100"/>
      </p:scale>
      <p:origin x="0" y="0"/>
    </p:cViewPr>
  </p:notesTextViewPr>
  <p:sorterViewPr>
    <p:cViewPr varScale="1">
      <p:scale>
        <a:sx n="1" d="1"/>
        <a:sy n="1" d="1"/>
      </p:scale>
      <p:origin x="0" y="-48264"/>
    </p:cViewPr>
  </p:sorterViewPr>
  <p:notesViewPr>
    <p:cSldViewPr snapToGrid="0">
      <p:cViewPr varScale="1">
        <p:scale>
          <a:sx n="43" d="100"/>
          <a:sy n="43" d="100"/>
        </p:scale>
        <p:origin x="1704"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randa Mowbray" userId="3f3d9c4fb96d3fa8" providerId="LiveId" clId="{60265115-8AEF-469C-A1CA-4F654B323B86}"/>
    <pc:docChg chg="custSel addSld delSld modSld sldOrd">
      <pc:chgData name="Miranda Mowbray" userId="3f3d9c4fb96d3fa8" providerId="LiveId" clId="{60265115-8AEF-469C-A1CA-4F654B323B86}" dt="2025-11-11T10:20:04.643" v="16886" actId="20577"/>
      <pc:docMkLst>
        <pc:docMk/>
      </pc:docMkLst>
      <pc:sldChg chg="modSp mod">
        <pc:chgData name="Miranda Mowbray" userId="3f3d9c4fb96d3fa8" providerId="LiveId" clId="{60265115-8AEF-469C-A1CA-4F654B323B86}" dt="2025-11-11T10:18:40.612" v="16884" actId="20577"/>
        <pc:sldMkLst>
          <pc:docMk/>
          <pc:sldMk cId="2478728897" sldId="510"/>
        </pc:sldMkLst>
        <pc:spChg chg="mod">
          <ac:chgData name="Miranda Mowbray" userId="3f3d9c4fb96d3fa8" providerId="LiveId" clId="{60265115-8AEF-469C-A1CA-4F654B323B86}" dt="2025-11-11T10:18:40.612" v="16884" actId="20577"/>
          <ac:spMkLst>
            <pc:docMk/>
            <pc:sldMk cId="2478728897" sldId="510"/>
            <ac:spMk id="4" creationId="{00000000-0000-0000-0000-000000000000}"/>
          </ac:spMkLst>
        </pc:spChg>
      </pc:sldChg>
      <pc:sldChg chg="addSp delSp modSp mod">
        <pc:chgData name="Miranda Mowbray" userId="3f3d9c4fb96d3fa8" providerId="LiveId" clId="{60265115-8AEF-469C-A1CA-4F654B323B86}" dt="2025-11-03T12:00:17.074" v="14375" actId="13244"/>
        <pc:sldMkLst>
          <pc:docMk/>
          <pc:sldMk cId="2349819482" sldId="523"/>
        </pc:sldMkLst>
        <pc:spChg chg="add mod ord">
          <ac:chgData name="Miranda Mowbray" userId="3f3d9c4fb96d3fa8" providerId="LiveId" clId="{60265115-8AEF-469C-A1CA-4F654B323B86}" dt="2025-11-03T12:00:17.074" v="14375" actId="13244"/>
          <ac:spMkLst>
            <pc:docMk/>
            <pc:sldMk cId="2349819482" sldId="523"/>
            <ac:spMk id="14" creationId="{EB139222-B68A-DA23-6EA5-0635B3170C3F}"/>
          </ac:spMkLst>
        </pc:spChg>
        <pc:spChg chg="add mod">
          <ac:chgData name="Miranda Mowbray" userId="3f3d9c4fb96d3fa8" providerId="LiveId" clId="{60265115-8AEF-469C-A1CA-4F654B323B86}" dt="2025-11-03T11:54:32.598" v="14097" actId="962"/>
          <ac:spMkLst>
            <pc:docMk/>
            <pc:sldMk cId="2349819482" sldId="523"/>
            <ac:spMk id="16" creationId="{1B23C4B1-59DA-0E50-BCDA-1CAAC1EA384F}"/>
          </ac:spMkLst>
        </pc:spChg>
        <pc:picChg chg="mod">
          <ac:chgData name="Miranda Mowbray" userId="3f3d9c4fb96d3fa8" providerId="LiveId" clId="{60265115-8AEF-469C-A1CA-4F654B323B86}" dt="2025-11-03T11:51:35.129" v="14079" actId="1076"/>
          <ac:picMkLst>
            <pc:docMk/>
            <pc:sldMk cId="2349819482" sldId="523"/>
            <ac:picMk id="5" creationId="{D47A0CB8-A105-4FC7-9971-2702A98D02D1}"/>
          </ac:picMkLst>
        </pc:picChg>
      </pc:sldChg>
      <pc:sldChg chg="addSp delSp modSp mod">
        <pc:chgData name="Miranda Mowbray" userId="3f3d9c4fb96d3fa8" providerId="LiveId" clId="{60265115-8AEF-469C-A1CA-4F654B323B86}" dt="2025-11-03T11:54:32.592" v="14095" actId="962"/>
        <pc:sldMkLst>
          <pc:docMk/>
          <pc:sldMk cId="4106102101" sldId="529"/>
        </pc:sldMkLst>
        <pc:spChg chg="add mod">
          <ac:chgData name="Miranda Mowbray" userId="3f3d9c4fb96d3fa8" providerId="LiveId" clId="{60265115-8AEF-469C-A1CA-4F654B323B86}" dt="2025-11-03T11:54:32.592" v="14095" actId="962"/>
          <ac:spMkLst>
            <pc:docMk/>
            <pc:sldMk cId="4106102101" sldId="529"/>
            <ac:spMk id="4" creationId="{28969F70-A36E-8504-309A-8B9DB5EDF6A5}"/>
          </ac:spMkLst>
        </pc:spChg>
        <pc:spChg chg="mod">
          <ac:chgData name="Miranda Mowbray" userId="3f3d9c4fb96d3fa8" providerId="LiveId" clId="{60265115-8AEF-469C-A1CA-4F654B323B86}" dt="2025-11-03T11:54:32.587" v="14094" actId="962"/>
          <ac:spMkLst>
            <pc:docMk/>
            <pc:sldMk cId="4106102101" sldId="529"/>
            <ac:spMk id="10" creationId="{00000000-0000-0000-0000-000000000000}"/>
          </ac:spMkLst>
        </pc:spChg>
      </pc:sldChg>
      <pc:sldChg chg="modSp mod modNotesTx">
        <pc:chgData name="Miranda Mowbray" userId="3f3d9c4fb96d3fa8" providerId="LiveId" clId="{60265115-8AEF-469C-A1CA-4F654B323B86}" dt="2025-11-11T10:17:44.060" v="16853" actId="20577"/>
        <pc:sldMkLst>
          <pc:docMk/>
          <pc:sldMk cId="3318988905" sldId="531"/>
        </pc:sldMkLst>
        <pc:spChg chg="mod">
          <ac:chgData name="Miranda Mowbray" userId="3f3d9c4fb96d3fa8" providerId="LiveId" clId="{60265115-8AEF-469C-A1CA-4F654B323B86}" dt="2025-11-03T11:54:32.632" v="14102" actId="962"/>
          <ac:spMkLst>
            <pc:docMk/>
            <pc:sldMk cId="3318988905" sldId="531"/>
            <ac:spMk id="6" creationId="{7222CE67-6E88-EE41-0CD0-4BA6E2354245}"/>
          </ac:spMkLst>
        </pc:spChg>
      </pc:sldChg>
      <pc:sldChg chg="modSp mod modAnim modNotesTx">
        <pc:chgData name="Miranda Mowbray" userId="3f3d9c4fb96d3fa8" providerId="LiveId" clId="{60265115-8AEF-469C-A1CA-4F654B323B86}" dt="2025-11-03T11:54:32.646" v="14104" actId="962"/>
        <pc:sldMkLst>
          <pc:docMk/>
          <pc:sldMk cId="2276068964" sldId="533"/>
        </pc:sldMkLst>
        <pc:spChg chg="mod">
          <ac:chgData name="Miranda Mowbray" userId="3f3d9c4fb96d3fa8" providerId="LiveId" clId="{60265115-8AEF-469C-A1CA-4F654B323B86}" dt="2025-11-03T11:54:09.074" v="14092" actId="1076"/>
          <ac:spMkLst>
            <pc:docMk/>
            <pc:sldMk cId="2276068964" sldId="533"/>
            <ac:spMk id="2" creationId="{9AB7227A-4612-4FE8-91F0-6912F86FE85B}"/>
          </ac:spMkLst>
        </pc:spChg>
        <pc:spChg chg="mod">
          <ac:chgData name="Miranda Mowbray" userId="3f3d9c4fb96d3fa8" providerId="LiveId" clId="{60265115-8AEF-469C-A1CA-4F654B323B86}" dt="2025-11-03T11:34:51.887" v="13091" actId="20577"/>
          <ac:spMkLst>
            <pc:docMk/>
            <pc:sldMk cId="2276068964" sldId="533"/>
            <ac:spMk id="3" creationId="{03331158-14E7-4B43-B9CF-6BF283C8BFF5}"/>
          </ac:spMkLst>
        </pc:spChg>
        <pc:spChg chg="mod">
          <ac:chgData name="Miranda Mowbray" userId="3f3d9c4fb96d3fa8" providerId="LiveId" clId="{60265115-8AEF-469C-A1CA-4F654B323B86}" dt="2025-11-02T19:30:52.697" v="8755" actId="20577"/>
          <ac:spMkLst>
            <pc:docMk/>
            <pc:sldMk cId="2276068964" sldId="533"/>
            <ac:spMk id="8" creationId="{00000000-0000-0000-0000-000000000000}"/>
          </ac:spMkLst>
        </pc:spChg>
        <pc:spChg chg="mod">
          <ac:chgData name="Miranda Mowbray" userId="3f3d9c4fb96d3fa8" providerId="LiveId" clId="{60265115-8AEF-469C-A1CA-4F654B323B86}" dt="2025-11-03T11:54:32.632" v="14103" actId="962"/>
          <ac:spMkLst>
            <pc:docMk/>
            <pc:sldMk cId="2276068964" sldId="533"/>
            <ac:spMk id="10" creationId="{00000000-0000-0000-0000-000000000000}"/>
          </ac:spMkLst>
        </pc:spChg>
        <pc:spChg chg="mod">
          <ac:chgData name="Miranda Mowbray" userId="3f3d9c4fb96d3fa8" providerId="LiveId" clId="{60265115-8AEF-469C-A1CA-4F654B323B86}" dt="2025-11-03T11:54:32.646" v="14104" actId="962"/>
          <ac:spMkLst>
            <pc:docMk/>
            <pc:sldMk cId="2276068964" sldId="533"/>
            <ac:spMk id="11" creationId="{00000000-0000-0000-0000-000000000000}"/>
          </ac:spMkLst>
        </pc:spChg>
      </pc:sldChg>
      <pc:sldChg chg="ord">
        <pc:chgData name="Miranda Mowbray" userId="3f3d9c4fb96d3fa8" providerId="LiveId" clId="{60265115-8AEF-469C-A1CA-4F654B323B86}" dt="2025-11-02T09:57:52.249" v="5235"/>
        <pc:sldMkLst>
          <pc:docMk/>
          <pc:sldMk cId="3091901389" sldId="541"/>
        </pc:sldMkLst>
      </pc:sldChg>
      <pc:sldChg chg="modSp mod modAnim">
        <pc:chgData name="Miranda Mowbray" userId="3f3d9c4fb96d3fa8" providerId="LiveId" clId="{60265115-8AEF-469C-A1CA-4F654B323B86}" dt="2025-11-03T11:54:32.616" v="14101" actId="962"/>
        <pc:sldMkLst>
          <pc:docMk/>
          <pc:sldMk cId="2029100901" sldId="546"/>
        </pc:sldMkLst>
        <pc:spChg chg="mod">
          <ac:chgData name="Miranda Mowbray" userId="3f3d9c4fb96d3fa8" providerId="LiveId" clId="{60265115-8AEF-469C-A1CA-4F654B323B86}" dt="2025-11-02T11:44:20.957" v="5624" actId="255"/>
          <ac:spMkLst>
            <pc:docMk/>
            <pc:sldMk cId="2029100901" sldId="546"/>
            <ac:spMk id="2" creationId="{9AB7227A-4612-4FE8-91F0-6912F86FE85B}"/>
          </ac:spMkLst>
        </pc:spChg>
        <pc:spChg chg="mod">
          <ac:chgData name="Miranda Mowbray" userId="3f3d9c4fb96d3fa8" providerId="LiveId" clId="{60265115-8AEF-469C-A1CA-4F654B323B86}" dt="2025-11-03T11:54:32.616" v="14100" actId="962"/>
          <ac:spMkLst>
            <pc:docMk/>
            <pc:sldMk cId="2029100901" sldId="546"/>
            <ac:spMk id="10" creationId="{00000000-0000-0000-0000-000000000000}"/>
          </ac:spMkLst>
        </pc:spChg>
        <pc:spChg chg="mod">
          <ac:chgData name="Miranda Mowbray" userId="3f3d9c4fb96d3fa8" providerId="LiveId" clId="{60265115-8AEF-469C-A1CA-4F654B323B86}" dt="2025-11-03T11:54:32.616" v="14101" actId="962"/>
          <ac:spMkLst>
            <pc:docMk/>
            <pc:sldMk cId="2029100901" sldId="546"/>
            <ac:spMk id="11" creationId="{00000000-0000-0000-0000-000000000000}"/>
          </ac:spMkLst>
        </pc:spChg>
      </pc:sldChg>
      <pc:sldChg chg="modSp mod">
        <pc:chgData name="Miranda Mowbray" userId="3f3d9c4fb96d3fa8" providerId="LiveId" clId="{60265115-8AEF-469C-A1CA-4F654B323B86}" dt="2025-11-02T19:51:48.881" v="8896" actId="255"/>
        <pc:sldMkLst>
          <pc:docMk/>
          <pc:sldMk cId="385861554" sldId="625"/>
        </pc:sldMkLst>
        <pc:spChg chg="mod">
          <ac:chgData name="Miranda Mowbray" userId="3f3d9c4fb96d3fa8" providerId="LiveId" clId="{60265115-8AEF-469C-A1CA-4F654B323B86}" dt="2025-11-02T19:51:48.881" v="8896" actId="255"/>
          <ac:spMkLst>
            <pc:docMk/>
            <pc:sldMk cId="385861554" sldId="625"/>
            <ac:spMk id="2" creationId="{00000000-0000-0000-0000-000000000000}"/>
          </ac:spMkLst>
        </pc:spChg>
      </pc:sldChg>
      <pc:sldChg chg="modSp add del mod ord setBg">
        <pc:chgData name="Miranda Mowbray" userId="3f3d9c4fb96d3fa8" providerId="LiveId" clId="{60265115-8AEF-469C-A1CA-4F654B323B86}" dt="2025-11-03T12:07:49.147" v="14442" actId="20577"/>
        <pc:sldMkLst>
          <pc:docMk/>
          <pc:sldMk cId="613018416" sldId="629"/>
        </pc:sldMkLst>
        <pc:spChg chg="mod">
          <ac:chgData name="Miranda Mowbray" userId="3f3d9c4fb96d3fa8" providerId="LiveId" clId="{60265115-8AEF-469C-A1CA-4F654B323B86}" dt="2025-11-02T20:02:06.773" v="9081" actId="255"/>
          <ac:spMkLst>
            <pc:docMk/>
            <pc:sldMk cId="613018416" sldId="629"/>
            <ac:spMk id="2" creationId="{00000000-0000-0000-0000-000000000000}"/>
          </ac:spMkLst>
        </pc:spChg>
        <pc:spChg chg="mod">
          <ac:chgData name="Miranda Mowbray" userId="3f3d9c4fb96d3fa8" providerId="LiveId" clId="{60265115-8AEF-469C-A1CA-4F654B323B86}" dt="2025-11-03T12:07:49.147" v="14442" actId="20577"/>
          <ac:spMkLst>
            <pc:docMk/>
            <pc:sldMk cId="613018416" sldId="629"/>
            <ac:spMk id="3" creationId="{15C7A494-1D2A-C711-778D-017B8CB1123F}"/>
          </ac:spMkLst>
        </pc:spChg>
      </pc:sldChg>
      <pc:sldChg chg="addSp delSp modSp mod">
        <pc:chgData name="Miranda Mowbray" userId="3f3d9c4fb96d3fa8" providerId="LiveId" clId="{60265115-8AEF-469C-A1CA-4F654B323B86}" dt="2025-11-03T11:54:32.566" v="14093" actId="962"/>
        <pc:sldMkLst>
          <pc:docMk/>
          <pc:sldMk cId="1221581745" sldId="632"/>
        </pc:sldMkLst>
        <pc:spChg chg="mod">
          <ac:chgData name="Miranda Mowbray" userId="3f3d9c4fb96d3fa8" providerId="LiveId" clId="{60265115-8AEF-469C-A1CA-4F654B323B86}" dt="2025-11-02T19:23:11.461" v="8606" actId="255"/>
          <ac:spMkLst>
            <pc:docMk/>
            <pc:sldMk cId="1221581745" sldId="632"/>
            <ac:spMk id="2" creationId="{9AB7227A-4612-4FE8-91F0-6912F86FE85B}"/>
          </ac:spMkLst>
        </pc:spChg>
        <pc:spChg chg="add mod">
          <ac:chgData name="Miranda Mowbray" userId="3f3d9c4fb96d3fa8" providerId="LiveId" clId="{60265115-8AEF-469C-A1CA-4F654B323B86}" dt="2025-11-03T11:54:32.566" v="14093" actId="962"/>
          <ac:spMkLst>
            <pc:docMk/>
            <pc:sldMk cId="1221581745" sldId="632"/>
            <ac:spMk id="4" creationId="{52BEB068-B9B9-64D1-ECFD-D4A07188DD11}"/>
          </ac:spMkLst>
        </pc:spChg>
        <pc:spChg chg="mod">
          <ac:chgData name="Miranda Mowbray" userId="3f3d9c4fb96d3fa8" providerId="LiveId" clId="{60265115-8AEF-469C-A1CA-4F654B323B86}" dt="2025-11-03T11:53:03.048" v="14088" actId="962"/>
          <ac:spMkLst>
            <pc:docMk/>
            <pc:sldMk cId="1221581745" sldId="632"/>
            <ac:spMk id="11" creationId="{00000000-0000-0000-0000-000000000000}"/>
          </ac:spMkLst>
        </pc:spChg>
      </pc:sldChg>
      <pc:sldChg chg="addSp delSp modSp mod">
        <pc:chgData name="Miranda Mowbray" userId="3f3d9c4fb96d3fa8" providerId="LiveId" clId="{60265115-8AEF-469C-A1CA-4F654B323B86}" dt="2025-11-03T11:54:32.616" v="14099" actId="962"/>
        <pc:sldMkLst>
          <pc:docMk/>
          <pc:sldMk cId="2566372142" sldId="995"/>
        </pc:sldMkLst>
        <pc:spChg chg="add mod">
          <ac:chgData name="Miranda Mowbray" userId="3f3d9c4fb96d3fa8" providerId="LiveId" clId="{60265115-8AEF-469C-A1CA-4F654B323B86}" dt="2025-11-03T11:54:32.616" v="14099" actId="962"/>
          <ac:spMkLst>
            <pc:docMk/>
            <pc:sldMk cId="2566372142" sldId="995"/>
            <ac:spMk id="4" creationId="{FE23B505-321B-8B86-5F26-6E5D0AB2CC13}"/>
          </ac:spMkLst>
        </pc:spChg>
        <pc:spChg chg="mod">
          <ac:chgData name="Miranda Mowbray" userId="3f3d9c4fb96d3fa8" providerId="LiveId" clId="{60265115-8AEF-469C-A1CA-4F654B323B86}" dt="2025-11-03T11:54:32.598" v="14098" actId="962"/>
          <ac:spMkLst>
            <pc:docMk/>
            <pc:sldMk cId="2566372142" sldId="995"/>
            <ac:spMk id="10" creationId="{00000000-0000-0000-0000-000000000000}"/>
          </ac:spMkLst>
        </pc:spChg>
      </pc:sldChg>
      <pc:sldChg chg="ord">
        <pc:chgData name="Miranda Mowbray" userId="3f3d9c4fb96d3fa8" providerId="LiveId" clId="{60265115-8AEF-469C-A1CA-4F654B323B86}" dt="2025-11-02T11:12:27.337" v="5603"/>
        <pc:sldMkLst>
          <pc:docMk/>
          <pc:sldMk cId="522479230" sldId="998"/>
        </pc:sldMkLst>
      </pc:sldChg>
      <pc:sldChg chg="modSp mod modNotesTx">
        <pc:chgData name="Miranda Mowbray" userId="3f3d9c4fb96d3fa8" providerId="LiveId" clId="{60265115-8AEF-469C-A1CA-4F654B323B86}" dt="2025-11-03T11:34:16.590" v="13088" actId="20577"/>
        <pc:sldMkLst>
          <pc:docMk/>
          <pc:sldMk cId="2749895325" sldId="1038"/>
        </pc:sldMkLst>
        <pc:spChg chg="mod">
          <ac:chgData name="Miranda Mowbray" userId="3f3d9c4fb96d3fa8" providerId="LiveId" clId="{60265115-8AEF-469C-A1CA-4F654B323B86}" dt="2025-11-02T12:55:37.132" v="6899" actId="20577"/>
          <ac:spMkLst>
            <pc:docMk/>
            <pc:sldMk cId="2749895325" sldId="1038"/>
            <ac:spMk id="4" creationId="{F9DA5A82-8FC4-41E0-AE3C-A721A68D7896}"/>
          </ac:spMkLst>
        </pc:spChg>
      </pc:sldChg>
      <pc:sldChg chg="modSp mod modAnim">
        <pc:chgData name="Miranda Mowbray" userId="3f3d9c4fb96d3fa8" providerId="LiveId" clId="{60265115-8AEF-469C-A1CA-4F654B323B86}" dt="2025-11-03T13:29:42.760" v="15229" actId="20577"/>
        <pc:sldMkLst>
          <pc:docMk/>
          <pc:sldMk cId="682830974" sldId="1039"/>
        </pc:sldMkLst>
        <pc:spChg chg="mod">
          <ac:chgData name="Miranda Mowbray" userId="3f3d9c4fb96d3fa8" providerId="LiveId" clId="{60265115-8AEF-469C-A1CA-4F654B323B86}" dt="2025-11-03T13:29:42.760" v="15229" actId="20577"/>
          <ac:spMkLst>
            <pc:docMk/>
            <pc:sldMk cId="682830974" sldId="1039"/>
            <ac:spMk id="6" creationId="{DDE91C7B-5849-946A-9D03-A5FDBDFDEFA5}"/>
          </ac:spMkLst>
        </pc:spChg>
      </pc:sldChg>
      <pc:sldChg chg="modSp mod modNotesTx">
        <pc:chgData name="Miranda Mowbray" userId="3f3d9c4fb96d3fa8" providerId="LiveId" clId="{60265115-8AEF-469C-A1CA-4F654B323B86}" dt="2025-11-03T12:22:24.510" v="15226" actId="20577"/>
        <pc:sldMkLst>
          <pc:docMk/>
          <pc:sldMk cId="3579527564" sldId="1040"/>
        </pc:sldMkLst>
        <pc:spChg chg="mod">
          <ac:chgData name="Miranda Mowbray" userId="3f3d9c4fb96d3fa8" providerId="LiveId" clId="{60265115-8AEF-469C-A1CA-4F654B323B86}" dt="2025-11-03T12:22:24.510" v="15226" actId="20577"/>
          <ac:spMkLst>
            <pc:docMk/>
            <pc:sldMk cId="3579527564" sldId="1040"/>
            <ac:spMk id="6" creationId="{BF48C3E7-19B0-3401-CFA0-E0F42342DC80}"/>
          </ac:spMkLst>
        </pc:spChg>
      </pc:sldChg>
      <pc:sldChg chg="modSp mod">
        <pc:chgData name="Miranda Mowbray" userId="3f3d9c4fb96d3fa8" providerId="LiveId" clId="{60265115-8AEF-469C-A1CA-4F654B323B86}" dt="2025-11-02T17:33:38.766" v="7465" actId="14100"/>
        <pc:sldMkLst>
          <pc:docMk/>
          <pc:sldMk cId="1699151058" sldId="1052"/>
        </pc:sldMkLst>
        <pc:spChg chg="mod">
          <ac:chgData name="Miranda Mowbray" userId="3f3d9c4fb96d3fa8" providerId="LiveId" clId="{60265115-8AEF-469C-A1CA-4F654B323B86}" dt="2025-11-02T12:56:13.761" v="6933" actId="20577"/>
          <ac:spMkLst>
            <pc:docMk/>
            <pc:sldMk cId="1699151058" sldId="1052"/>
            <ac:spMk id="9" creationId="{B6FDC550-F781-4341-9AAE-E85999499AC7}"/>
          </ac:spMkLst>
        </pc:spChg>
        <pc:picChg chg="mod">
          <ac:chgData name="Miranda Mowbray" userId="3f3d9c4fb96d3fa8" providerId="LiveId" clId="{60265115-8AEF-469C-A1CA-4F654B323B86}" dt="2025-11-02T17:33:38.766" v="7465" actId="14100"/>
          <ac:picMkLst>
            <pc:docMk/>
            <pc:sldMk cId="1699151058" sldId="1052"/>
            <ac:picMk id="4" creationId="{C5389992-40B1-0440-9DC6-25240DC77E75}"/>
          </ac:picMkLst>
        </pc:picChg>
      </pc:sldChg>
      <pc:sldChg chg="modSp mod modAnim modNotesTx">
        <pc:chgData name="Miranda Mowbray" userId="3f3d9c4fb96d3fa8" providerId="LiveId" clId="{60265115-8AEF-469C-A1CA-4F654B323B86}" dt="2025-11-03T12:17:14.943" v="14765" actId="20577"/>
        <pc:sldMkLst>
          <pc:docMk/>
          <pc:sldMk cId="3480805832" sldId="1053"/>
        </pc:sldMkLst>
        <pc:spChg chg="mod">
          <ac:chgData name="Miranda Mowbray" userId="3f3d9c4fb96d3fa8" providerId="LiveId" clId="{60265115-8AEF-469C-A1CA-4F654B323B86}" dt="2025-11-03T10:44:50.294" v="11816" actId="255"/>
          <ac:spMkLst>
            <pc:docMk/>
            <pc:sldMk cId="3480805832" sldId="1053"/>
            <ac:spMk id="2" creationId="{E392E8C5-CB47-41AB-AAF9-3514716FAFE6}"/>
          </ac:spMkLst>
        </pc:spChg>
        <pc:spChg chg="mod">
          <ac:chgData name="Miranda Mowbray" userId="3f3d9c4fb96d3fa8" providerId="LiveId" clId="{60265115-8AEF-469C-A1CA-4F654B323B86}" dt="2025-11-03T11:58:34.034" v="14371" actId="20577"/>
          <ac:spMkLst>
            <pc:docMk/>
            <pc:sldMk cId="3480805832" sldId="1053"/>
            <ac:spMk id="4" creationId="{F9DA5A82-8FC4-41E0-AE3C-A721A68D7896}"/>
          </ac:spMkLst>
        </pc:spChg>
      </pc:sldChg>
      <pc:sldChg chg="modSp mod modNotesTx">
        <pc:chgData name="Miranda Mowbray" userId="3f3d9c4fb96d3fa8" providerId="LiveId" clId="{60265115-8AEF-469C-A1CA-4F654B323B86}" dt="2025-11-02T19:16:56.643" v="8597" actId="20577"/>
        <pc:sldMkLst>
          <pc:docMk/>
          <pc:sldMk cId="889072514" sldId="1056"/>
        </pc:sldMkLst>
        <pc:spChg chg="mod">
          <ac:chgData name="Miranda Mowbray" userId="3f3d9c4fb96d3fa8" providerId="LiveId" clId="{60265115-8AEF-469C-A1CA-4F654B323B86}" dt="2025-11-02T17:54:05.389" v="7900" actId="20577"/>
          <ac:spMkLst>
            <pc:docMk/>
            <pc:sldMk cId="889072514" sldId="1056"/>
            <ac:spMk id="4" creationId="{F9DA5A82-8FC4-41E0-AE3C-A721A68D7896}"/>
          </ac:spMkLst>
        </pc:spChg>
        <pc:spChg chg="mod">
          <ac:chgData name="Miranda Mowbray" userId="3f3d9c4fb96d3fa8" providerId="LiveId" clId="{60265115-8AEF-469C-A1CA-4F654B323B86}" dt="2025-11-02T19:16:56.643" v="8597" actId="20577"/>
          <ac:spMkLst>
            <pc:docMk/>
            <pc:sldMk cId="889072514" sldId="1056"/>
            <ac:spMk id="7" creationId="{3C0B015A-2C9C-AC69-B7A2-CE1A62D0933D}"/>
          </ac:spMkLst>
        </pc:spChg>
      </pc:sldChg>
      <pc:sldChg chg="modSp add del mod setBg">
        <pc:chgData name="Miranda Mowbray" userId="3f3d9c4fb96d3fa8" providerId="LiveId" clId="{60265115-8AEF-469C-A1CA-4F654B323B86}" dt="2025-11-03T12:07:53.854" v="14443" actId="20577"/>
        <pc:sldMkLst>
          <pc:docMk/>
          <pc:sldMk cId="3132415826" sldId="1063"/>
        </pc:sldMkLst>
        <pc:spChg chg="mod">
          <ac:chgData name="Miranda Mowbray" userId="3f3d9c4fb96d3fa8" providerId="LiveId" clId="{60265115-8AEF-469C-A1CA-4F654B323B86}" dt="2025-11-02T19:56:43.595" v="8926" actId="20577"/>
          <ac:spMkLst>
            <pc:docMk/>
            <pc:sldMk cId="3132415826" sldId="1063"/>
            <ac:spMk id="2" creationId="{00000000-0000-0000-0000-000000000000}"/>
          </ac:spMkLst>
        </pc:spChg>
        <pc:spChg chg="mod">
          <ac:chgData name="Miranda Mowbray" userId="3f3d9c4fb96d3fa8" providerId="LiveId" clId="{60265115-8AEF-469C-A1CA-4F654B323B86}" dt="2025-11-03T12:07:53.854" v="14443" actId="20577"/>
          <ac:spMkLst>
            <pc:docMk/>
            <pc:sldMk cId="3132415826" sldId="1063"/>
            <ac:spMk id="3" creationId="{15C7A494-1D2A-C711-778D-017B8CB1123F}"/>
          </ac:spMkLst>
        </pc:spChg>
      </pc:sldChg>
      <pc:sldChg chg="modSp mod modNotesTx">
        <pc:chgData name="Miranda Mowbray" userId="3f3d9c4fb96d3fa8" providerId="LiveId" clId="{60265115-8AEF-469C-A1CA-4F654B323B86}" dt="2025-11-03T09:36:18.836" v="11601" actId="20577"/>
        <pc:sldMkLst>
          <pc:docMk/>
          <pc:sldMk cId="3489485286" sldId="1066"/>
        </pc:sldMkLst>
        <pc:spChg chg="mod">
          <ac:chgData name="Miranda Mowbray" userId="3f3d9c4fb96d3fa8" providerId="LiveId" clId="{60265115-8AEF-469C-A1CA-4F654B323B86}" dt="2025-11-03T09:36:18.836" v="11601" actId="20577"/>
          <ac:spMkLst>
            <pc:docMk/>
            <pc:sldMk cId="3489485286" sldId="1066"/>
            <ac:spMk id="2" creationId="{ECF58203-F3D7-A5AD-5EB6-84F15776E482}"/>
          </ac:spMkLst>
        </pc:spChg>
      </pc:sldChg>
      <pc:sldChg chg="modSp mod ord">
        <pc:chgData name="Miranda Mowbray" userId="3f3d9c4fb96d3fa8" providerId="LiveId" clId="{60265115-8AEF-469C-A1CA-4F654B323B86}" dt="2025-11-02T17:21:27.522" v="7402" actId="20577"/>
        <pc:sldMkLst>
          <pc:docMk/>
          <pc:sldMk cId="1873154859" sldId="1070"/>
        </pc:sldMkLst>
        <pc:spChg chg="mod">
          <ac:chgData name="Miranda Mowbray" userId="3f3d9c4fb96d3fa8" providerId="LiveId" clId="{60265115-8AEF-469C-A1CA-4F654B323B86}" dt="2025-11-02T17:21:27.522" v="7402" actId="20577"/>
          <ac:spMkLst>
            <pc:docMk/>
            <pc:sldMk cId="1873154859" sldId="1070"/>
            <ac:spMk id="6" creationId="{D181B5B4-C1E9-4E66-4362-5D04DABD8210}"/>
          </ac:spMkLst>
        </pc:spChg>
      </pc:sldChg>
      <pc:sldChg chg="modSp mod">
        <pc:chgData name="Miranda Mowbray" userId="3f3d9c4fb96d3fa8" providerId="LiveId" clId="{60265115-8AEF-469C-A1CA-4F654B323B86}" dt="2025-11-11T10:20:04.643" v="16886" actId="20577"/>
        <pc:sldMkLst>
          <pc:docMk/>
          <pc:sldMk cId="2944446106" sldId="1072"/>
        </pc:sldMkLst>
        <pc:spChg chg="mod">
          <ac:chgData name="Miranda Mowbray" userId="3f3d9c4fb96d3fa8" providerId="LiveId" clId="{60265115-8AEF-469C-A1CA-4F654B323B86}" dt="2025-11-11T10:20:04.643" v="16886" actId="20577"/>
          <ac:spMkLst>
            <pc:docMk/>
            <pc:sldMk cId="2944446106" sldId="1072"/>
            <ac:spMk id="4" creationId="{E7A8CED9-A71B-373B-694C-541B135733B8}"/>
          </ac:spMkLst>
        </pc:spChg>
      </pc:sldChg>
      <pc:sldChg chg="ord">
        <pc:chgData name="Miranda Mowbray" userId="3f3d9c4fb96d3fa8" providerId="LiveId" clId="{60265115-8AEF-469C-A1CA-4F654B323B86}" dt="2025-11-02T11:12:32.679" v="5605"/>
        <pc:sldMkLst>
          <pc:docMk/>
          <pc:sldMk cId="953057923" sldId="1076"/>
        </pc:sldMkLst>
      </pc:sldChg>
      <pc:sldChg chg="modAnim">
        <pc:chgData name="Miranda Mowbray" userId="3f3d9c4fb96d3fa8" providerId="LiveId" clId="{60265115-8AEF-469C-A1CA-4F654B323B86}" dt="2025-11-03T10:46:17.728" v="11823"/>
        <pc:sldMkLst>
          <pc:docMk/>
          <pc:sldMk cId="572134223" sldId="1081"/>
        </pc:sldMkLst>
      </pc:sldChg>
      <pc:sldChg chg="modSp mod modNotesTx">
        <pc:chgData name="Miranda Mowbray" userId="3f3d9c4fb96d3fa8" providerId="LiveId" clId="{60265115-8AEF-469C-A1CA-4F654B323B86}" dt="2025-11-03T11:55:45.435" v="14118" actId="962"/>
        <pc:sldMkLst>
          <pc:docMk/>
          <pc:sldMk cId="1476401689" sldId="1084"/>
        </pc:sldMkLst>
        <pc:spChg chg="mod">
          <ac:chgData name="Miranda Mowbray" userId="3f3d9c4fb96d3fa8" providerId="LiveId" clId="{60265115-8AEF-469C-A1CA-4F654B323B86}" dt="2025-11-03T10:43:51.274" v="11814" actId="20577"/>
          <ac:spMkLst>
            <pc:docMk/>
            <pc:sldMk cId="1476401689" sldId="1084"/>
            <ac:spMk id="2" creationId="{81CBFFD5-73C8-999C-8A01-E652AE717C33}"/>
          </ac:spMkLst>
        </pc:spChg>
        <pc:picChg chg="mod">
          <ac:chgData name="Miranda Mowbray" userId="3f3d9c4fb96d3fa8" providerId="LiveId" clId="{60265115-8AEF-469C-A1CA-4F654B323B86}" dt="2025-11-03T11:55:45.435" v="14118" actId="962"/>
          <ac:picMkLst>
            <pc:docMk/>
            <pc:sldMk cId="1476401689" sldId="1084"/>
            <ac:picMk id="9" creationId="{8E0E3B45-0723-2F68-6A3B-0A564CDA05BF}"/>
          </ac:picMkLst>
        </pc:picChg>
      </pc:sldChg>
      <pc:sldChg chg="addSp delSp modSp mod setBg modNotesTx">
        <pc:chgData name="Miranda Mowbray" userId="3f3d9c4fb96d3fa8" providerId="LiveId" clId="{60265115-8AEF-469C-A1CA-4F654B323B86}" dt="2025-11-03T11:57:29.485" v="14358" actId="962"/>
        <pc:sldMkLst>
          <pc:docMk/>
          <pc:sldMk cId="612984401" sldId="1085"/>
        </pc:sldMkLst>
        <pc:spChg chg="mod">
          <ac:chgData name="Miranda Mowbray" userId="3f3d9c4fb96d3fa8" providerId="LiveId" clId="{60265115-8AEF-469C-A1CA-4F654B323B86}" dt="2025-11-02T13:11:01.918" v="6969" actId="20577"/>
          <ac:spMkLst>
            <pc:docMk/>
            <pc:sldMk cId="612984401" sldId="1085"/>
            <ac:spMk id="6" creationId="{356729AE-56C1-DA52-48E1-72121A73A644}"/>
          </ac:spMkLst>
        </pc:spChg>
        <pc:spChg chg="mod">
          <ac:chgData name="Miranda Mowbray" userId="3f3d9c4fb96d3fa8" providerId="LiveId" clId="{60265115-8AEF-469C-A1CA-4F654B323B86}" dt="2025-11-02T17:40:34.481" v="7592" actId="255"/>
          <ac:spMkLst>
            <pc:docMk/>
            <pc:sldMk cId="612984401" sldId="1085"/>
            <ac:spMk id="7" creationId="{D6961387-30B1-6B52-0EC9-73977BAC5E85}"/>
          </ac:spMkLst>
        </pc:spChg>
        <pc:picChg chg="add mod">
          <ac:chgData name="Miranda Mowbray" userId="3f3d9c4fb96d3fa8" providerId="LiveId" clId="{60265115-8AEF-469C-A1CA-4F654B323B86}" dt="2025-11-03T11:57:29.485" v="14358" actId="962"/>
          <ac:picMkLst>
            <pc:docMk/>
            <pc:sldMk cId="612984401" sldId="1085"/>
            <ac:picMk id="5" creationId="{E10D7EB5-A53C-65A9-7FF0-99A2EDF0F653}"/>
          </ac:picMkLst>
        </pc:picChg>
        <pc:picChg chg="add mod">
          <ac:chgData name="Miranda Mowbray" userId="3f3d9c4fb96d3fa8" providerId="LiveId" clId="{60265115-8AEF-469C-A1CA-4F654B323B86}" dt="2025-11-02T12:57:32.040" v="6936" actId="1076"/>
          <ac:picMkLst>
            <pc:docMk/>
            <pc:sldMk cId="612984401" sldId="1085"/>
            <ac:picMk id="8" creationId="{3D8CD4B3-A982-4F85-FA81-E83F1DD83853}"/>
          </ac:picMkLst>
        </pc:picChg>
      </pc:sldChg>
      <pc:sldChg chg="modSp mod modNotesTx">
        <pc:chgData name="Miranda Mowbray" userId="3f3d9c4fb96d3fa8" providerId="LiveId" clId="{60265115-8AEF-469C-A1CA-4F654B323B86}" dt="2025-11-02T20:19:52.885" v="11484" actId="20577"/>
        <pc:sldMkLst>
          <pc:docMk/>
          <pc:sldMk cId="3872271116" sldId="1086"/>
        </pc:sldMkLst>
        <pc:spChg chg="mod">
          <ac:chgData name="Miranda Mowbray" userId="3f3d9c4fb96d3fa8" providerId="LiveId" clId="{60265115-8AEF-469C-A1CA-4F654B323B86}" dt="2025-11-02T11:20:28.495" v="5622" actId="20577"/>
          <ac:spMkLst>
            <pc:docMk/>
            <pc:sldMk cId="3872271116" sldId="1086"/>
            <ac:spMk id="6" creationId="{43693057-6843-B724-A8E9-3687389ED5A5}"/>
          </ac:spMkLst>
        </pc:spChg>
        <pc:picChg chg="mod">
          <ac:chgData name="Miranda Mowbray" userId="3f3d9c4fb96d3fa8" providerId="LiveId" clId="{60265115-8AEF-469C-A1CA-4F654B323B86}" dt="2025-11-02T11:20:49.541" v="5623" actId="14100"/>
          <ac:picMkLst>
            <pc:docMk/>
            <pc:sldMk cId="3872271116" sldId="1086"/>
            <ac:picMk id="3" creationId="{6A0022C3-E0AB-1505-35D2-A2523C6DF9B3}"/>
          </ac:picMkLst>
        </pc:picChg>
      </pc:sldChg>
      <pc:sldChg chg="modSp add mod modNotesTx">
        <pc:chgData name="Miranda Mowbray" userId="3f3d9c4fb96d3fa8" providerId="LiveId" clId="{60265115-8AEF-469C-A1CA-4F654B323B86}" dt="2025-11-11T10:17:12.891" v="16852" actId="20577"/>
        <pc:sldMkLst>
          <pc:docMk/>
          <pc:sldMk cId="2279057018" sldId="1088"/>
        </pc:sldMkLst>
        <pc:spChg chg="mod">
          <ac:chgData name="Miranda Mowbray" userId="3f3d9c4fb96d3fa8" providerId="LiveId" clId="{60265115-8AEF-469C-A1CA-4F654B323B86}" dt="2025-11-03T11:38:37.673" v="13378" actId="1076"/>
          <ac:spMkLst>
            <pc:docMk/>
            <pc:sldMk cId="2279057018" sldId="1088"/>
            <ac:spMk id="6" creationId="{879E329B-BFE0-35DE-44B1-3DFB571A4897}"/>
          </ac:spMkLst>
        </pc:spChg>
      </pc:sldChg>
      <pc:sldChg chg="addSp delSp modSp add mod">
        <pc:chgData name="Miranda Mowbray" userId="3f3d9c4fb96d3fa8" providerId="LiveId" clId="{60265115-8AEF-469C-A1CA-4F654B323B86}" dt="2025-11-03T12:05:58.690" v="14435" actId="478"/>
        <pc:sldMkLst>
          <pc:docMk/>
          <pc:sldMk cId="3483511994" sldId="1089"/>
        </pc:sldMkLst>
        <pc:spChg chg="mod">
          <ac:chgData name="Miranda Mowbray" userId="3f3d9c4fb96d3fa8" providerId="LiveId" clId="{60265115-8AEF-469C-A1CA-4F654B323B86}" dt="2025-11-03T11:14:15.207" v="12934" actId="20577"/>
          <ac:spMkLst>
            <pc:docMk/>
            <pc:sldMk cId="3483511994" sldId="1089"/>
            <ac:spMk id="2" creationId="{BDE1553E-B16E-9EFB-29F7-2E74D2D315EB}"/>
          </ac:spMkLst>
        </pc:spChg>
        <pc:spChg chg="mod">
          <ac:chgData name="Miranda Mowbray" userId="3f3d9c4fb96d3fa8" providerId="LiveId" clId="{60265115-8AEF-469C-A1CA-4F654B323B86}" dt="2025-11-02T19:45:54.799" v="8874" actId="20577"/>
          <ac:spMkLst>
            <pc:docMk/>
            <pc:sldMk cId="3483511994" sldId="1089"/>
            <ac:spMk id="3" creationId="{1F526381-F24C-CB99-5B43-62BBBA71862A}"/>
          </ac:spMkLst>
        </pc:spChg>
      </pc:sldChg>
      <pc:sldChg chg="add modAnim">
        <pc:chgData name="Miranda Mowbray" userId="3f3d9c4fb96d3fa8" providerId="LiveId" clId="{60265115-8AEF-469C-A1CA-4F654B323B86}" dt="2025-11-03T10:45:22.422" v="11818"/>
        <pc:sldMkLst>
          <pc:docMk/>
          <pc:sldMk cId="3166324143" sldId="109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50443" y="0"/>
            <a:ext cx="2945659" cy="496411"/>
          </a:xfrm>
          <a:prstGeom prst="rect">
            <a:avLst/>
          </a:prstGeom>
        </p:spPr>
        <p:txBody>
          <a:bodyPr vert="horz" lIns="91440" tIns="45720" rIns="91440" bIns="45720" rtlCol="0"/>
          <a:lstStyle>
            <a:lvl1pPr algn="r">
              <a:defRPr sz="1200"/>
            </a:lvl1pPr>
          </a:lstStyle>
          <a:p>
            <a:fld id="{AA678B55-319B-2D4F-AE49-6C1B6E1A4DDA}" type="datetimeFigureOut">
              <a:rPr lang="en-US" smtClean="0"/>
              <a:pPr/>
              <a:t>11/11/2025</a:t>
            </a:fld>
            <a:endParaRPr lang="en-GB"/>
          </a:p>
        </p:txBody>
      </p:sp>
      <p:sp>
        <p:nvSpPr>
          <p:cNvPr id="4" name="Footer Placeholder 3"/>
          <p:cNvSpPr>
            <a:spLocks noGrp="1"/>
          </p:cNvSpPr>
          <p:nvPr>
            <p:ph type="ftr" sz="quarter" idx="2"/>
          </p:nvPr>
        </p:nvSpPr>
        <p:spPr>
          <a:xfrm>
            <a:off x="0" y="9430091"/>
            <a:ext cx="2945659" cy="496411"/>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50443" y="9430091"/>
            <a:ext cx="2945659" cy="496411"/>
          </a:xfrm>
          <a:prstGeom prst="rect">
            <a:avLst/>
          </a:prstGeom>
        </p:spPr>
        <p:txBody>
          <a:bodyPr vert="horz" lIns="91440" tIns="45720" rIns="91440" bIns="45720" rtlCol="0" anchor="b"/>
          <a:lstStyle>
            <a:lvl1pPr algn="r">
              <a:defRPr sz="1200"/>
            </a:lvl1pPr>
          </a:lstStyle>
          <a:p>
            <a:fld id="{91B27340-60F0-7D46-BC5B-91B08A318A82}" type="slidenum">
              <a:rPr lang="en-GB" smtClean="0"/>
              <a:pPr/>
              <a:t>‹#›</a:t>
            </a:fld>
            <a:endParaRPr lang="en-GB"/>
          </a:p>
        </p:txBody>
      </p:sp>
    </p:spTree>
    <p:extLst>
      <p:ext uri="{BB962C8B-B14F-4D97-AF65-F5344CB8AC3E}">
        <p14:creationId xmlns:p14="http://schemas.microsoft.com/office/powerpoint/2010/main" val="493217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443" y="0"/>
            <a:ext cx="2945659" cy="496411"/>
          </a:xfrm>
          <a:prstGeom prst="rect">
            <a:avLst/>
          </a:prstGeom>
        </p:spPr>
        <p:txBody>
          <a:bodyPr vert="horz" lIns="91440" tIns="45720" rIns="91440" bIns="45720" rtlCol="0"/>
          <a:lstStyle>
            <a:lvl1pPr algn="r">
              <a:defRPr sz="1200"/>
            </a:lvl1pPr>
          </a:lstStyle>
          <a:p>
            <a:fld id="{2D9CAF8C-0805-8440-B43D-DCCAAA4D80CE}" type="datetimeFigureOut">
              <a:rPr lang="en-US" smtClean="0"/>
              <a:pPr/>
              <a:t>11/11/2025</a:t>
            </a:fld>
            <a:endParaRPr lang="en-GB"/>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715907"/>
            <a:ext cx="5438140" cy="4467701"/>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9430091"/>
            <a:ext cx="2945659" cy="496411"/>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443" y="9430091"/>
            <a:ext cx="2945659" cy="496411"/>
          </a:xfrm>
          <a:prstGeom prst="rect">
            <a:avLst/>
          </a:prstGeom>
        </p:spPr>
        <p:txBody>
          <a:bodyPr vert="horz" lIns="91440" tIns="45720" rIns="91440" bIns="45720" rtlCol="0" anchor="b"/>
          <a:lstStyle>
            <a:lvl1pPr algn="r">
              <a:defRPr sz="1200"/>
            </a:lvl1pPr>
          </a:lstStyle>
          <a:p>
            <a:fld id="{22A853E8-D85F-5D49-95D2-E1D96ABFE2B9}" type="slidenum">
              <a:rPr lang="en-GB" smtClean="0"/>
              <a:pPr/>
              <a:t>‹#›</a:t>
            </a:fld>
            <a:endParaRPr lang="en-GB"/>
          </a:p>
        </p:txBody>
      </p:sp>
    </p:spTree>
    <p:extLst>
      <p:ext uri="{BB962C8B-B14F-4D97-AF65-F5344CB8AC3E}">
        <p14:creationId xmlns:p14="http://schemas.microsoft.com/office/powerpoint/2010/main" val="268807980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1</a:t>
            </a:fld>
            <a:endParaRPr lang="en-GB"/>
          </a:p>
        </p:txBody>
      </p:sp>
    </p:spTree>
    <p:extLst>
      <p:ext uri="{BB962C8B-B14F-4D97-AF65-F5344CB8AC3E}">
        <p14:creationId xmlns:p14="http://schemas.microsoft.com/office/powerpoint/2010/main" val="29543925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normAutofit/>
          </a:bodyPr>
          <a:lstStyle/>
          <a:p>
            <a:r>
              <a:rPr lang="en-US" dirty="0"/>
              <a:t>Northpointe responded to the ProPublica article by pointing out that COMPAS had equal precision of high risk predictions for black and white offenders, that is, a high-risk offenders had the same probability of being</a:t>
            </a:r>
            <a:r>
              <a:rPr lang="en-US" baseline="0" dirty="0"/>
              <a:t> re-arrested</a:t>
            </a:r>
            <a:r>
              <a:rPr lang="en-US" dirty="0"/>
              <a:t> whether they were black or white. That was the criterion that they’d been set. As you can see, precision and false positive rate are different things. But in fact, they’re not just different, they’re actually incompatible, except in special cases that are unlikely to occur.</a:t>
            </a:r>
          </a:p>
        </p:txBody>
      </p:sp>
      <p:sp>
        <p:nvSpPr>
          <p:cNvPr id="4" name="Slide Number Placeholder 3"/>
          <p:cNvSpPr>
            <a:spLocks noGrp="1"/>
          </p:cNvSpPr>
          <p:nvPr>
            <p:ph type="sldNum" sz="quarter" idx="10"/>
          </p:nvPr>
        </p:nvSpPr>
        <p:spPr/>
        <p:txBody>
          <a:bodyPr/>
          <a:lstStyle/>
          <a:p>
            <a:fld id="{22A853E8-D85F-5D49-95D2-E1D96ABFE2B9}" type="slidenum">
              <a:rPr lang="en-GB" smtClean="0"/>
              <a:pPr/>
              <a:t>10</a:t>
            </a:fld>
            <a:endParaRPr lang="en-GB"/>
          </a:p>
        </p:txBody>
      </p:sp>
    </p:spTree>
    <p:extLst>
      <p:ext uri="{BB962C8B-B14F-4D97-AF65-F5344CB8AC3E}">
        <p14:creationId xmlns:p14="http://schemas.microsoft.com/office/powerpoint/2010/main" val="2365576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You have to decide whether you want equal accuracy of high risk predictions or equal misclassification rates. You can’t have both. This is a policy decision, and the fact that you have to choose comes from </a:t>
            </a:r>
            <a:r>
              <a:rPr lang="en-US" dirty="0" err="1"/>
              <a:t>maths</a:t>
            </a:r>
            <a:r>
              <a:rPr lang="en-US" dirty="0"/>
              <a:t>, not from poor algorithm design. If you ask for one of these you can’t complain that you don’t get the other.</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And in fact, these are not the only two incompatible sets of fairness definitions. Arvind Narayanan has a paper on 21 fairness definitions used in the literature, and a lot of them are incompatible in cases likely to occur. Basically, if you regard the numbers of false positives, true positives, false negatives and true negatives as variables, there’s a limit to the number of simultaneous equations in the variables that can be satisfied, except in special cases when some of the equations are linear combinations of the others. You get one equation from the underlying recidivism rate and one from the size of the group, leaving room for just two other conditions. Arvind Narayanan shows that there are cases where even two can’t realistically be satisfied.</a:t>
            </a:r>
          </a:p>
        </p:txBody>
      </p:sp>
      <p:sp>
        <p:nvSpPr>
          <p:cNvPr id="4" name="Slide Number Placeholder 3"/>
          <p:cNvSpPr>
            <a:spLocks noGrp="1"/>
          </p:cNvSpPr>
          <p:nvPr>
            <p:ph type="sldNum" sz="quarter" idx="10"/>
          </p:nvPr>
        </p:nvSpPr>
        <p:spPr/>
        <p:txBody>
          <a:bodyPr/>
          <a:lstStyle/>
          <a:p>
            <a:fld id="{22A853E8-D85F-5D49-95D2-E1D96ABFE2B9}" type="slidenum">
              <a:rPr lang="en-GB" smtClean="0"/>
              <a:pPr/>
              <a:t>11</a:t>
            </a:fld>
            <a:endParaRPr lang="en-GB"/>
          </a:p>
        </p:txBody>
      </p:sp>
    </p:spTree>
    <p:extLst>
      <p:ext uri="{BB962C8B-B14F-4D97-AF65-F5344CB8AC3E}">
        <p14:creationId xmlns:p14="http://schemas.microsoft.com/office/powerpoint/2010/main" val="2155119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normAutofit/>
          </a:bodyPr>
          <a:lstStyle/>
          <a:p>
            <a:r>
              <a:rPr lang="en-US" dirty="0"/>
              <a:t>How did the decisions differ by race? Northpointe don’t use race as an indicator – they’re not allowed to. But they do use gang membership, being poor, and having </a:t>
            </a:r>
            <a:r>
              <a:rPr lang="en-US" dirty="0" err="1"/>
              <a:t>neighbourhood</a:t>
            </a:r>
            <a:r>
              <a:rPr lang="en-US" dirty="0"/>
              <a:t> friends who are crime victims, all of which are correlated in the US with being black.</a:t>
            </a:r>
          </a:p>
        </p:txBody>
      </p:sp>
      <p:sp>
        <p:nvSpPr>
          <p:cNvPr id="4" name="Slide Number Placeholder 3"/>
          <p:cNvSpPr>
            <a:spLocks noGrp="1"/>
          </p:cNvSpPr>
          <p:nvPr>
            <p:ph type="sldNum" sz="quarter" idx="10"/>
          </p:nvPr>
        </p:nvSpPr>
        <p:spPr/>
        <p:txBody>
          <a:bodyPr/>
          <a:lstStyle/>
          <a:p>
            <a:fld id="{22A853E8-D85F-5D49-95D2-E1D96ABFE2B9}" type="slidenum">
              <a:rPr lang="en-GB" smtClean="0"/>
              <a:pPr/>
              <a:t>12</a:t>
            </a:fld>
            <a:endParaRPr lang="en-GB"/>
          </a:p>
        </p:txBody>
      </p:sp>
    </p:spTree>
    <p:extLst>
      <p:ext uri="{BB962C8B-B14F-4D97-AF65-F5344CB8AC3E}">
        <p14:creationId xmlns:p14="http://schemas.microsoft.com/office/powerpoint/2010/main" val="38102927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normAutofit/>
          </a:bodyPr>
          <a:lstStyle/>
          <a:p>
            <a:r>
              <a:rPr lang="en-US" dirty="0"/>
              <a:t> This is a black cat locked up while a white cat goes free.</a:t>
            </a:r>
          </a:p>
        </p:txBody>
      </p:sp>
      <p:sp>
        <p:nvSpPr>
          <p:cNvPr id="4" name="Slide Number Placeholder 3"/>
          <p:cNvSpPr>
            <a:spLocks noGrp="1"/>
          </p:cNvSpPr>
          <p:nvPr>
            <p:ph type="sldNum" sz="quarter" idx="10"/>
          </p:nvPr>
        </p:nvSpPr>
        <p:spPr/>
        <p:txBody>
          <a:bodyPr/>
          <a:lstStyle/>
          <a:p>
            <a:fld id="{22A853E8-D85F-5D49-95D2-E1D96ABFE2B9}" type="slidenum">
              <a:rPr lang="en-GB" smtClean="0"/>
              <a:pPr/>
              <a:t>13</a:t>
            </a:fld>
            <a:endParaRPr lang="en-GB"/>
          </a:p>
        </p:txBody>
      </p:sp>
    </p:spTree>
    <p:extLst>
      <p:ext uri="{BB962C8B-B14F-4D97-AF65-F5344CB8AC3E}">
        <p14:creationId xmlns:p14="http://schemas.microsoft.com/office/powerpoint/2010/main" val="2975662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US" dirty="0"/>
              <a:t>The COMPAS algorithm is proprietary, and in that sense it’s not completely transparent, although we do know the input features it uses.</a:t>
            </a:r>
            <a:endParaRPr lang="en-GB" dirty="0"/>
          </a:p>
        </p:txBody>
      </p:sp>
      <p:sp>
        <p:nvSpPr>
          <p:cNvPr id="4" name="Slide Number Placeholder 3"/>
          <p:cNvSpPr>
            <a:spLocks noGrp="1"/>
          </p:cNvSpPr>
          <p:nvPr>
            <p:ph type="sldNum" sz="quarter" idx="10"/>
          </p:nvPr>
        </p:nvSpPr>
        <p:spPr/>
        <p:txBody>
          <a:bodyPr/>
          <a:lstStyle/>
          <a:p>
            <a:fld id="{AB2AB4BB-1CE4-421C-B8B3-1E6B497F5EF8}" type="slidenum">
              <a:rPr lang="en-GB" smtClean="0"/>
              <a:t>14</a:t>
            </a:fld>
            <a:endParaRPr lang="en-GB"/>
          </a:p>
        </p:txBody>
      </p:sp>
    </p:spTree>
    <p:extLst>
      <p:ext uri="{BB962C8B-B14F-4D97-AF65-F5344CB8AC3E}">
        <p14:creationId xmlns:p14="http://schemas.microsoft.com/office/powerpoint/2010/main" val="2266714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normAutofit/>
          </a:bodyPr>
          <a:lstStyle/>
          <a:p>
            <a:r>
              <a:rPr lang="en-US" dirty="0"/>
              <a:t>Here’s an easy to understand model for predicting re-arrest for a violent offence. You have up to ten indicators, for each indicator that’s true for the defendant you score a number of points between 10 and -10, and if the total is more than a threshold the prediction is that the defendant will be re-arrested.</a:t>
            </a:r>
          </a:p>
          <a:p>
            <a:r>
              <a:rPr lang="en-US" dirty="0"/>
              <a:t>You can derive this model by searching over models of this type, rather than arbitrary models, there’s free open source code available to do it. You can see that it’s easy to understand, including by the defendant.</a:t>
            </a:r>
          </a:p>
          <a:p>
            <a:r>
              <a:rPr lang="en-US" dirty="0"/>
              <a:t>Doing this produces models of similar accuracy to searching using machine learning without understandability constraints.</a:t>
            </a:r>
          </a:p>
          <a:p>
            <a:endParaRPr lang="en-US" dirty="0"/>
          </a:p>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15</a:t>
            </a:fld>
            <a:endParaRPr lang="en-GB"/>
          </a:p>
        </p:txBody>
      </p:sp>
    </p:spTree>
    <p:extLst>
      <p:ext uri="{BB962C8B-B14F-4D97-AF65-F5344CB8AC3E}">
        <p14:creationId xmlns:p14="http://schemas.microsoft.com/office/powerpoint/2010/main" val="39902175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normAutofit/>
          </a:bodyPr>
          <a:lstStyle/>
          <a:p>
            <a:r>
              <a:rPr lang="en-US" dirty="0"/>
              <a:t>The ones that you get for recidivism prediction have better accuracy than COMPAS.</a:t>
            </a:r>
          </a:p>
          <a:p>
            <a:r>
              <a:rPr lang="en-US" dirty="0"/>
              <a:t>But they’re still not very accurate. Predicting whether a criminal will be rearrested just seems to be an inherently hard problem. </a:t>
            </a:r>
          </a:p>
          <a:p>
            <a:r>
              <a:rPr lang="en-US" dirty="0"/>
              <a:t>And because the indicators include information from criminal records, and more African-Americans have a criminal record than White Americans, the input is correlated with race. </a:t>
            </a:r>
          </a:p>
        </p:txBody>
      </p:sp>
      <p:sp>
        <p:nvSpPr>
          <p:cNvPr id="4" name="Slide Number Placeholder 3"/>
          <p:cNvSpPr>
            <a:spLocks noGrp="1"/>
          </p:cNvSpPr>
          <p:nvPr>
            <p:ph type="sldNum" sz="quarter" idx="10"/>
          </p:nvPr>
        </p:nvSpPr>
        <p:spPr/>
        <p:txBody>
          <a:bodyPr/>
          <a:lstStyle/>
          <a:p>
            <a:fld id="{22A853E8-D85F-5D49-95D2-E1D96ABFE2B9}" type="slidenum">
              <a:rPr lang="en-GB" smtClean="0"/>
              <a:pPr/>
              <a:t>16</a:t>
            </a:fld>
            <a:endParaRPr lang="en-GB"/>
          </a:p>
        </p:txBody>
      </p:sp>
    </p:spTree>
    <p:extLst>
      <p:ext uri="{BB962C8B-B14F-4D97-AF65-F5344CB8AC3E}">
        <p14:creationId xmlns:p14="http://schemas.microsoft.com/office/powerpoint/2010/main" val="11707370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GB" dirty="0"/>
              <a:t>It can be much easier to provide transparency of what machine learning is doing for some other types of machine learning that are not generative. If transparency is important for an application, you might want to use that kind of ML rather than generative AI.</a:t>
            </a:r>
          </a:p>
          <a:p>
            <a:r>
              <a:rPr lang="en-GB" dirty="0"/>
              <a:t>To address a different transparency issue, you should label AI-generated data. It may be a good idea to develop standard machine-readable labels.</a:t>
            </a:r>
          </a:p>
        </p:txBody>
      </p:sp>
      <p:sp>
        <p:nvSpPr>
          <p:cNvPr id="4" name="Slide Number Placeholder 3"/>
          <p:cNvSpPr>
            <a:spLocks noGrp="1"/>
          </p:cNvSpPr>
          <p:nvPr>
            <p:ph type="sldNum" sz="quarter" idx="10"/>
          </p:nvPr>
        </p:nvSpPr>
        <p:spPr/>
        <p:txBody>
          <a:bodyPr/>
          <a:lstStyle/>
          <a:p>
            <a:fld id="{AB2AB4BB-1CE4-421C-B8B3-1E6B497F5EF8}" type="slidenum">
              <a:rPr lang="en-GB" smtClean="0"/>
              <a:t>17</a:t>
            </a:fld>
            <a:endParaRPr lang="en-GB"/>
          </a:p>
        </p:txBody>
      </p:sp>
    </p:spTree>
    <p:extLst>
      <p:ext uri="{BB962C8B-B14F-4D97-AF65-F5344CB8AC3E}">
        <p14:creationId xmlns:p14="http://schemas.microsoft.com/office/powerpoint/2010/main" val="29971288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B8DE3A-BFD3-C14B-CA79-B4769AE546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57748F-40FB-73B1-DB5F-0A42365146BD}"/>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207EF260-B294-1A62-AD5B-23FF6DA388E1}"/>
              </a:ext>
            </a:extLst>
          </p:cNvPr>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48E494B5-F4F2-35A8-8E82-78D7C1D4070A}"/>
              </a:ext>
            </a:extLst>
          </p:cNvPr>
          <p:cNvSpPr>
            <a:spLocks noGrp="1"/>
          </p:cNvSpPr>
          <p:nvPr>
            <p:ph type="sldNum" sz="quarter" idx="10"/>
          </p:nvPr>
        </p:nvSpPr>
        <p:spPr/>
        <p:txBody>
          <a:bodyPr/>
          <a:lstStyle/>
          <a:p>
            <a:fld id="{22A853E8-D85F-5D49-95D2-E1D96ABFE2B9}" type="slidenum">
              <a:rPr lang="en-GB" smtClean="0"/>
              <a:pPr/>
              <a:t>18</a:t>
            </a:fld>
            <a:endParaRPr lang="en-GB"/>
          </a:p>
        </p:txBody>
      </p:sp>
    </p:spTree>
    <p:extLst>
      <p:ext uri="{BB962C8B-B14F-4D97-AF65-F5344CB8AC3E}">
        <p14:creationId xmlns:p14="http://schemas.microsoft.com/office/powerpoint/2010/main" val="28955337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3547F-21BB-4EE9-9B17-985BFD338A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C4D24C-B20E-3D8B-B781-1CCE959BAA2E}"/>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18F4A9CA-429F-308F-3347-A250A998C6F1}"/>
              </a:ext>
            </a:extLst>
          </p:cNvPr>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Equality Act says you can’t have a practice that puts people with a relevant protected characteristic at a particular disadvantage, unless you can show that this is a proportionate means of achieving a legitimate aim. This covers indirect as well as direct discrimination. (Pregnancy &amp; maternity are not in the list of characteristics protected from indirect discrimination, but the rest are.)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An AI model may be biased based on non-protected characteristics. Sometimes this really isn’t problematic, for instance I think it’s fair enough to use gang membership as a feature to predict future re-arrest. Others might be more of a problem. Unfortunately it isn’t possible to detect and mitigate bias for ALL characteristics.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One group that is not protected under this law is people who are poor. Caste is also not explicitly on this list. It was discussed in 2018 whether caste should be explicitly  added, but the government decided that the protection against race discrimination might be sufficient (the protected characteristic “race” includes ethnic group, and caste is inherited.)</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Being poor – or, having low socioeconomic status – isn’t a protected characteristic. Maybe it should be, for some applications like parole decisions?  Commercial applications will discriminate based on ability to pay, and that’s not normally considered a problem, but there are some important noncommercial applications for which discrimination based on poverty or </a:t>
            </a:r>
            <a:r>
              <a:rPr lang="en-US" dirty="0" err="1"/>
              <a:t>socioecomic</a:t>
            </a:r>
            <a:r>
              <a:rPr lang="en-US" dirty="0"/>
              <a:t> status might well be considered a problem. And ensuring that there wasn’t such discrimination might lessen the sort of problems that equality laws are intended to address, because discrimination on the basis of say ethnicity or gender often has the worst effects when the person being discriminated against is also poor.</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6CE5E3E4-ED03-A513-9C08-4E0E77EEC91A}"/>
              </a:ext>
            </a:extLst>
          </p:cNvPr>
          <p:cNvSpPr>
            <a:spLocks noGrp="1"/>
          </p:cNvSpPr>
          <p:nvPr>
            <p:ph type="sldNum" sz="quarter" idx="10"/>
          </p:nvPr>
        </p:nvSpPr>
        <p:spPr/>
        <p:txBody>
          <a:bodyPr/>
          <a:lstStyle/>
          <a:p>
            <a:fld id="{22A853E8-D85F-5D49-95D2-E1D96ABFE2B9}" type="slidenum">
              <a:rPr lang="en-GB" smtClean="0"/>
              <a:pPr/>
              <a:t>19</a:t>
            </a:fld>
            <a:endParaRPr lang="en-GB"/>
          </a:p>
        </p:txBody>
      </p:sp>
    </p:spTree>
    <p:extLst>
      <p:ext uri="{BB962C8B-B14F-4D97-AF65-F5344CB8AC3E}">
        <p14:creationId xmlns:p14="http://schemas.microsoft.com/office/powerpoint/2010/main" val="1027647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normAutofit/>
          </a:bodyPr>
          <a:lstStyle/>
          <a:p>
            <a:r>
              <a:rPr lang="en-US" dirty="0"/>
              <a:t>Just because this was said by a cartoon character doesn’t mean it isn’t true</a:t>
            </a:r>
          </a:p>
          <a:p>
            <a:r>
              <a:rPr lang="en-US" dirty="0"/>
              <a:t>(It was said by Uncle Ben in the Spiderman comics)</a:t>
            </a:r>
          </a:p>
        </p:txBody>
      </p:sp>
      <p:sp>
        <p:nvSpPr>
          <p:cNvPr id="4" name="Slide Number Placeholder 3"/>
          <p:cNvSpPr>
            <a:spLocks noGrp="1"/>
          </p:cNvSpPr>
          <p:nvPr>
            <p:ph type="sldNum" sz="quarter" idx="10"/>
          </p:nvPr>
        </p:nvSpPr>
        <p:spPr/>
        <p:txBody>
          <a:bodyPr/>
          <a:lstStyle/>
          <a:p>
            <a:fld id="{22A853E8-D85F-5D49-95D2-E1D96ABFE2B9}" type="slidenum">
              <a:rPr lang="en-GB" smtClean="0"/>
              <a:pPr/>
              <a:t>2</a:t>
            </a:fld>
            <a:endParaRPr lang="en-GB"/>
          </a:p>
        </p:txBody>
      </p:sp>
    </p:spTree>
    <p:extLst>
      <p:ext uri="{BB962C8B-B14F-4D97-AF65-F5344CB8AC3E}">
        <p14:creationId xmlns:p14="http://schemas.microsoft.com/office/powerpoint/2010/main" val="2642991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58C797-7583-94DB-D80C-E3B2CD8F58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1D0921-773C-4CFC-9C2B-309BCC4A7222}"/>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1B581E31-6C53-EA96-B946-8B6D8FB912A2}"/>
              </a:ext>
            </a:extLst>
          </p:cNvPr>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 It turns out that the caste bias example isn’t just science fiction. This is from a fairly recent paper from IBM researchers, it may not have been peer-reviewed. They found that if they asked GPT-4o about two people called Anju Pathak and Anshu Manjhi, it gave answers about their likely jobs that conformed to caste stereotype; from some Indian names you can deduce the likely caste (from others not). As well as stereotypes about whether someone is likely to be a manual </a:t>
            </a:r>
            <a:r>
              <a:rPr lang="en-US" dirty="0" err="1"/>
              <a:t>labourer</a:t>
            </a:r>
            <a:r>
              <a:rPr lang="en-US" dirty="0"/>
              <a:t> or not, there are also stereotypes about whether they’ll have high or low educational achievement, and also some disparaging stereotypes for some low castes.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researchers found that when they asked a set of questions about people with these names to 9 LLMs, all 9 answered more often in ways that conformed to  caste stereotype than in ways that went against caste stereotype. For two of the Llama models didn’t have explicit caste bias, but had implicit caste bias.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Caste bias is obviously concerning. In countries in which only a relatively small minority are Hindu, like the UK, there may be a particular issue that non-Hindu humans in the loop checking for discrimination may not be able to recognize it when it’s there. I couldn’t tell you which of those two names is high-caste and which low-caste.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What can you do? Well, clearly it’s possible to mitigate against explicit caste bias, so perhaps you could have a system prompt that says “if a name sounds Hindu, guess the likely caste and then ignore any </a:t>
            </a:r>
            <a:r>
              <a:rPr lang="en-US" dirty="0" err="1"/>
              <a:t>sterotypes</a:t>
            </a:r>
            <a:r>
              <a:rPr lang="en-US" dirty="0"/>
              <a:t> associated with that caste”. I don’t know if that would work, this is a suggestion for a potential research paper.</a:t>
            </a:r>
          </a:p>
        </p:txBody>
      </p:sp>
      <p:sp>
        <p:nvSpPr>
          <p:cNvPr id="4" name="Slide Number Placeholder 3">
            <a:extLst>
              <a:ext uri="{FF2B5EF4-FFF2-40B4-BE49-F238E27FC236}">
                <a16:creationId xmlns:a16="http://schemas.microsoft.com/office/drawing/2014/main" id="{F41EE70E-6E1E-537D-AAA3-FDD60C993721}"/>
              </a:ext>
            </a:extLst>
          </p:cNvPr>
          <p:cNvSpPr>
            <a:spLocks noGrp="1"/>
          </p:cNvSpPr>
          <p:nvPr>
            <p:ph type="sldNum" sz="quarter" idx="10"/>
          </p:nvPr>
        </p:nvSpPr>
        <p:spPr/>
        <p:txBody>
          <a:bodyPr/>
          <a:lstStyle/>
          <a:p>
            <a:fld id="{22A853E8-D85F-5D49-95D2-E1D96ABFE2B9}" type="slidenum">
              <a:rPr lang="en-GB" smtClean="0"/>
              <a:pPr/>
              <a:t>20</a:t>
            </a:fld>
            <a:endParaRPr lang="en-GB"/>
          </a:p>
        </p:txBody>
      </p:sp>
    </p:spTree>
    <p:extLst>
      <p:ext uri="{BB962C8B-B14F-4D97-AF65-F5344CB8AC3E}">
        <p14:creationId xmlns:p14="http://schemas.microsoft.com/office/powerpoint/2010/main" val="39159958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FCA6AD-0F05-E5E6-C1EE-2ED7FAD7A4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ED1C35-0111-17B5-55B7-7974C346F278}"/>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DF0BAA5C-E436-99B6-D315-31B6075538A4}"/>
              </a:ext>
            </a:extLst>
          </p:cNvPr>
          <p:cNvSpPr>
            <a:spLocks noGrp="1"/>
          </p:cNvSpPr>
          <p:nvPr>
            <p:ph type="body" idx="1"/>
          </p:nvPr>
        </p:nvSpPr>
        <p:spPr/>
        <p:txBody>
          <a:bodyPr/>
          <a:lstStyle/>
          <a:p>
            <a:r>
              <a:rPr lang="en-US" dirty="0"/>
              <a:t>Now I’ll tell you some other technical tools you can use for debiasing.</a:t>
            </a:r>
          </a:p>
          <a:p>
            <a:endParaRPr lang="en-GB" dirty="0"/>
          </a:p>
        </p:txBody>
      </p:sp>
      <p:sp>
        <p:nvSpPr>
          <p:cNvPr id="4" name="Slide Number Placeholder 3">
            <a:extLst>
              <a:ext uri="{FF2B5EF4-FFF2-40B4-BE49-F238E27FC236}">
                <a16:creationId xmlns:a16="http://schemas.microsoft.com/office/drawing/2014/main" id="{C31DA493-CEB7-03F4-FB27-FD225338DDA9}"/>
              </a:ext>
            </a:extLst>
          </p:cNvPr>
          <p:cNvSpPr>
            <a:spLocks noGrp="1"/>
          </p:cNvSpPr>
          <p:nvPr>
            <p:ph type="sldNum" sz="quarter" idx="10"/>
          </p:nvPr>
        </p:nvSpPr>
        <p:spPr/>
        <p:txBody>
          <a:bodyPr/>
          <a:lstStyle/>
          <a:p>
            <a:fld id="{AB2AB4BB-1CE4-421C-B8B3-1E6B497F5EF8}" type="slidenum">
              <a:rPr lang="en-GB" smtClean="0"/>
              <a:t>21</a:t>
            </a:fld>
            <a:endParaRPr lang="en-GB"/>
          </a:p>
        </p:txBody>
      </p:sp>
    </p:spTree>
    <p:extLst>
      <p:ext uri="{BB962C8B-B14F-4D97-AF65-F5344CB8AC3E}">
        <p14:creationId xmlns:p14="http://schemas.microsoft.com/office/powerpoint/2010/main" val="18318558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GB" dirty="0"/>
              <a:t>One of the toolkits Luis Vaquero recommends is FAT forensics, a python toolkit on algorithmic accountability, fairness and transparency from the University of Bristol. Peter </a:t>
            </a:r>
            <a:r>
              <a:rPr lang="en-GB" dirty="0" err="1"/>
              <a:t>Flach</a:t>
            </a:r>
            <a:r>
              <a:rPr lang="en-GB" dirty="0"/>
              <a:t> and Raul Santos-Rodriguez gave technical advice. </a:t>
            </a:r>
          </a:p>
          <a:p>
            <a:r>
              <a:rPr lang="en-GB" dirty="0"/>
              <a:t>If you’re interested in this topic, I suggest you play around with some examples in one of the toolkits in Luis’ list and see what can be done. However, you also need policy and governance (as I’ll say later on).</a:t>
            </a:r>
          </a:p>
          <a:p>
            <a:r>
              <a:rPr lang="en-GB" dirty="0"/>
              <a:t>You can also debias word embeddings by augmenting the data, but that requires retraining – retraining a medium or large model can be very expensive in terms of energy/compute time. The methods I’ve referenced don’t require retraining. However, although they get rid of explicit bias, they may not get rid of implicit bias.</a:t>
            </a:r>
          </a:p>
          <a:p>
            <a:r>
              <a:rPr lang="en-GB" dirty="0"/>
              <a:t>The reinforcement learning approach is used for example by the LLMs created after ChatGPT appeared; also for instance by the text </a:t>
            </a:r>
            <a:r>
              <a:rPr lang="en-GB" dirty="0" err="1"/>
              <a:t>debiaser</a:t>
            </a:r>
            <a:r>
              <a:rPr lang="en-GB" dirty="0"/>
              <a:t> tool </a:t>
            </a:r>
            <a:r>
              <a:rPr lang="en-GB" dirty="0" err="1"/>
              <a:t>UnBias</a:t>
            </a:r>
            <a:r>
              <a:rPr lang="en-GB" dirty="0"/>
              <a:t>. It’s most useful for doing things like suppressing abusive or toxic content, rather than for example getting a fairer distribution of resources; in the latter case any individual output may be OK, the issue is the distribution of different types of outputs.</a:t>
            </a:r>
          </a:p>
        </p:txBody>
      </p:sp>
      <p:sp>
        <p:nvSpPr>
          <p:cNvPr id="4" name="Slide Number Placeholder 3"/>
          <p:cNvSpPr>
            <a:spLocks noGrp="1"/>
          </p:cNvSpPr>
          <p:nvPr>
            <p:ph type="sldNum" sz="quarter" idx="10"/>
          </p:nvPr>
        </p:nvSpPr>
        <p:spPr/>
        <p:txBody>
          <a:bodyPr/>
          <a:lstStyle/>
          <a:p>
            <a:fld id="{AB2AB4BB-1CE4-421C-B8B3-1E6B497F5EF8}" type="slidenum">
              <a:rPr lang="en-GB" smtClean="0"/>
              <a:t>22</a:t>
            </a:fld>
            <a:endParaRPr lang="en-GB"/>
          </a:p>
        </p:txBody>
      </p:sp>
    </p:spTree>
    <p:extLst>
      <p:ext uri="{BB962C8B-B14F-4D97-AF65-F5344CB8AC3E}">
        <p14:creationId xmlns:p14="http://schemas.microsoft.com/office/powerpoint/2010/main" val="28816087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normAutofit/>
          </a:bodyPr>
          <a:lstStyle/>
          <a:p>
            <a:r>
              <a:rPr lang="en-US" dirty="0"/>
              <a:t>The state before mitigation shows bias magnification: it’s less diverse than the data for actual software engineers. Notice that the mitigation is aspirational, rather than reflecting the actual population of software engineers - it’s more diverse with regard to gender than the actual population of software engineers (but has fewer Asian software engineers). It’s perhaps based on the US population. The way that it was done is this. DALL-E 2 worked out if you were asking for a picture of a human being, and if so, added some demographic wording such as “black male” or “Asian female” invisibly to the prompt. </a:t>
            </a:r>
          </a:p>
        </p:txBody>
      </p:sp>
      <p:sp>
        <p:nvSpPr>
          <p:cNvPr id="4" name="Slide Number Placeholder 3"/>
          <p:cNvSpPr>
            <a:spLocks noGrp="1"/>
          </p:cNvSpPr>
          <p:nvPr>
            <p:ph type="sldNum" sz="quarter" idx="10"/>
          </p:nvPr>
        </p:nvSpPr>
        <p:spPr/>
        <p:txBody>
          <a:bodyPr/>
          <a:lstStyle/>
          <a:p>
            <a:fld id="{22A853E8-D85F-5D49-95D2-E1D96ABFE2B9}" type="slidenum">
              <a:rPr lang="en-GB" smtClean="0"/>
              <a:pPr/>
              <a:t>23</a:t>
            </a:fld>
            <a:endParaRPr lang="en-GB"/>
          </a:p>
        </p:txBody>
      </p:sp>
    </p:spTree>
    <p:extLst>
      <p:ext uri="{BB962C8B-B14F-4D97-AF65-F5344CB8AC3E}">
        <p14:creationId xmlns:p14="http://schemas.microsoft.com/office/powerpoint/2010/main" val="7890803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556102-873E-28EB-DF31-88ADDCB0CC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6F2C7E-9ADC-0FDE-770E-3BD88EA4FF3D}"/>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1CB5C599-7B30-3130-72F9-93DD51031319}"/>
              </a:ext>
            </a:extLst>
          </p:cNvPr>
          <p:cNvSpPr>
            <a:spLocks noGrp="1"/>
          </p:cNvSpPr>
          <p:nvPr>
            <p:ph type="body" idx="1"/>
          </p:nvPr>
        </p:nvSpPr>
        <p:spPr/>
        <p:txBody>
          <a:bodyPr>
            <a:normAutofit/>
          </a:bodyPr>
          <a:lstStyle/>
          <a:p>
            <a:r>
              <a:rPr lang="en-US" dirty="0"/>
              <a:t>For some applications you don’t want the generative AI to mitigate in that way. Automatically working out under what circumstances it’s appropriate to mitigate is an unsolved problem, unless the user specifies this.</a:t>
            </a:r>
          </a:p>
        </p:txBody>
      </p:sp>
      <p:sp>
        <p:nvSpPr>
          <p:cNvPr id="4" name="Slide Number Placeholder 3">
            <a:extLst>
              <a:ext uri="{FF2B5EF4-FFF2-40B4-BE49-F238E27FC236}">
                <a16:creationId xmlns:a16="http://schemas.microsoft.com/office/drawing/2014/main" id="{BB333688-1C64-8831-649D-705C379BFA5F}"/>
              </a:ext>
            </a:extLst>
          </p:cNvPr>
          <p:cNvSpPr>
            <a:spLocks noGrp="1"/>
          </p:cNvSpPr>
          <p:nvPr>
            <p:ph type="sldNum" sz="quarter" idx="10"/>
          </p:nvPr>
        </p:nvSpPr>
        <p:spPr/>
        <p:txBody>
          <a:bodyPr/>
          <a:lstStyle/>
          <a:p>
            <a:fld id="{22A853E8-D85F-5D49-95D2-E1D96ABFE2B9}" type="slidenum">
              <a:rPr lang="en-GB" smtClean="0"/>
              <a:pPr/>
              <a:t>24</a:t>
            </a:fld>
            <a:endParaRPr lang="en-GB"/>
          </a:p>
        </p:txBody>
      </p:sp>
    </p:spTree>
    <p:extLst>
      <p:ext uri="{BB962C8B-B14F-4D97-AF65-F5344CB8AC3E}">
        <p14:creationId xmlns:p14="http://schemas.microsoft.com/office/powerpoint/2010/main" val="35074815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GB" dirty="0"/>
              <a:t>This is about algorithmic tenant screening programs for landlords who want to avoid tenants who are likely to scarper without paying their rent, or who they’ll end up having to evict.</a:t>
            </a:r>
          </a:p>
        </p:txBody>
      </p:sp>
      <p:sp>
        <p:nvSpPr>
          <p:cNvPr id="4" name="Slide Number Placeholder 3"/>
          <p:cNvSpPr>
            <a:spLocks noGrp="1"/>
          </p:cNvSpPr>
          <p:nvPr>
            <p:ph type="sldNum" sz="quarter" idx="10"/>
          </p:nvPr>
        </p:nvSpPr>
        <p:spPr/>
        <p:txBody>
          <a:bodyPr/>
          <a:lstStyle/>
          <a:p>
            <a:fld id="{AB2AB4BB-1CE4-421C-B8B3-1E6B497F5EF8}" type="slidenum">
              <a:rPr lang="en-GB" smtClean="0"/>
              <a:t>25</a:t>
            </a:fld>
            <a:endParaRPr lang="en-GB"/>
          </a:p>
        </p:txBody>
      </p:sp>
    </p:spTree>
    <p:extLst>
      <p:ext uri="{BB962C8B-B14F-4D97-AF65-F5344CB8AC3E}">
        <p14:creationId xmlns:p14="http://schemas.microsoft.com/office/powerpoint/2010/main" val="8272663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GB" dirty="0"/>
              <a:t>I’m not sure the timescale over which that 4% is measured, it may be over all the time the landlord owned the property, 4% a year seems a bit high – and I think it may include a “skip” tenant, that is a tenant who moves away without paying their rent. Algorithmic tenant screening is used mainly owners of a large number of properties. It’s faster than checking out a tenant by hand, and predicts eviction or skipping better than using the credit rating, which some landlords used previously. </a:t>
            </a:r>
          </a:p>
          <a:p>
            <a:r>
              <a:rPr lang="en-GB" dirty="0"/>
              <a:t>As you can see, if you’re a landlord you probably want to avoid tenants with a score &lt; 520. Although more than two thirds of them didn’t actually cause their landlords a problem.</a:t>
            </a:r>
          </a:p>
        </p:txBody>
      </p:sp>
      <p:sp>
        <p:nvSpPr>
          <p:cNvPr id="4" name="Slide Number Placeholder 3"/>
          <p:cNvSpPr>
            <a:spLocks noGrp="1"/>
          </p:cNvSpPr>
          <p:nvPr>
            <p:ph type="sldNum" sz="quarter" idx="10"/>
          </p:nvPr>
        </p:nvSpPr>
        <p:spPr/>
        <p:txBody>
          <a:bodyPr/>
          <a:lstStyle/>
          <a:p>
            <a:fld id="{AB2AB4BB-1CE4-421C-B8B3-1E6B497F5EF8}" type="slidenum">
              <a:rPr lang="en-GB" smtClean="0"/>
              <a:t>26</a:t>
            </a:fld>
            <a:endParaRPr lang="en-GB"/>
          </a:p>
        </p:txBody>
      </p:sp>
    </p:spTree>
    <p:extLst>
      <p:ext uri="{BB962C8B-B14F-4D97-AF65-F5344CB8AC3E}">
        <p14:creationId xmlns:p14="http://schemas.microsoft.com/office/powerpoint/2010/main" val="21312371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2523E-DA6E-C1E2-7421-A441E9A56A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66F221-77FE-F9B7-A8A8-0E441A60B406}"/>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4CCA11EE-0891-EFAE-FE06-2BED6723654F}"/>
              </a:ext>
            </a:extLst>
          </p:cNvPr>
          <p:cNvSpPr>
            <a:spLocks noGrp="1"/>
          </p:cNvSpPr>
          <p:nvPr>
            <p:ph type="body" idx="1"/>
          </p:nvPr>
        </p:nvSpPr>
        <p:spPr/>
        <p:txBody>
          <a:bodyPr/>
          <a:lstStyle/>
          <a:p>
            <a:r>
              <a:rPr lang="en-GB" dirty="0"/>
              <a:t>Here are some sources of bias in machine learning. For this example there’s historical/societal bias in the fact that African-Americans are more likely to have criminal records in the US. There are sampling problems, in that some of the input data used in tenant screening has been from records that were later updated, rather than the updated version, which may for example have expunged some information or recorded that a tenancy dispute was resolved in favour of the tenant. There’s a labelling issue, in the way that ambiguous records are treated; because it’s more important to landlords to avoid bad tenants than to accept applications from good ones, ambiguous records are treated pessimistically. There’s bad proxying, because rather than measuring directly the tenant’s likelihood of paying rent, for example from previous behaviour, other types of data that are less relevant may be used as proxies. Some types of model can magnify the bias in their input data – I’ve already shown you one example of that, where DALL-E 2 showed only white male software engineers. There may be bias magnification for the tenancy screening example, in that some demographic groups more likely to have criminal records are also likely than other people with criminal records to have ambiguities in these records, and ambiguities in the data tend to be treated pessimistically because it’s more important to landlords to avoid bad tenants than to accept all the good ones. There can be a feedback loop; suppose your rubbish landlord won’t carry out repairs and so you refuse to pay your rent. That causes a tenancy dispute. Your score goes down as a result, and you’ll find it more difficult than before to find a good landlord who’ll take you.  I don’t think gaming by users applies to this case, but it’s something to watch out for when you think about possible ways of improving the system. Finally, getting a low score would impact groups more who already had a limited choice of possible places to rent – for instance, people who needed wheelchair access to the accommodation. </a:t>
            </a:r>
          </a:p>
          <a:p>
            <a:r>
              <a:rPr lang="en-GB" dirty="0"/>
              <a:t>In the pre-reading you can see the recommendations by attorneys general for regulations to reduce bias for tenancy scoring, ease mitigation of inaccurate scores, and increase transparency to the tenant.</a:t>
            </a:r>
          </a:p>
        </p:txBody>
      </p:sp>
      <p:sp>
        <p:nvSpPr>
          <p:cNvPr id="4" name="Slide Number Placeholder 3">
            <a:extLst>
              <a:ext uri="{FF2B5EF4-FFF2-40B4-BE49-F238E27FC236}">
                <a16:creationId xmlns:a16="http://schemas.microsoft.com/office/drawing/2014/main" id="{68407F27-BD18-8793-2F86-699D54808493}"/>
              </a:ext>
            </a:extLst>
          </p:cNvPr>
          <p:cNvSpPr>
            <a:spLocks noGrp="1"/>
          </p:cNvSpPr>
          <p:nvPr>
            <p:ph type="sldNum" sz="quarter" idx="10"/>
          </p:nvPr>
        </p:nvSpPr>
        <p:spPr/>
        <p:txBody>
          <a:bodyPr/>
          <a:lstStyle/>
          <a:p>
            <a:fld id="{AB2AB4BB-1CE4-421C-B8B3-1E6B497F5EF8}" type="slidenum">
              <a:rPr lang="en-GB" smtClean="0"/>
              <a:t>27</a:t>
            </a:fld>
            <a:endParaRPr lang="en-GB"/>
          </a:p>
        </p:txBody>
      </p:sp>
    </p:spTree>
    <p:extLst>
      <p:ext uri="{BB962C8B-B14F-4D97-AF65-F5344CB8AC3E}">
        <p14:creationId xmlns:p14="http://schemas.microsoft.com/office/powerpoint/2010/main" val="6489289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US" dirty="0"/>
              <a:t>Imagine you’re a State Attorney General. Do you have any suggestions?</a:t>
            </a:r>
          </a:p>
          <a:p>
            <a:r>
              <a:rPr lang="en-US" dirty="0"/>
              <a:t>Discrimination in housing on the basis of race is already illegal, and it’s already a requirement for tenant screening companies to validate their input data. There was also a class action case settlement of over $2m by a company called </a:t>
            </a:r>
            <a:r>
              <a:rPr lang="en-US" dirty="0" err="1"/>
              <a:t>SafeRent</a:t>
            </a:r>
            <a:r>
              <a:rPr lang="en-US" dirty="0"/>
              <a:t> in 2024.</a:t>
            </a:r>
            <a:endParaRPr lang="en-GB" dirty="0"/>
          </a:p>
        </p:txBody>
      </p:sp>
      <p:sp>
        <p:nvSpPr>
          <p:cNvPr id="4" name="Slide Number Placeholder 3"/>
          <p:cNvSpPr>
            <a:spLocks noGrp="1"/>
          </p:cNvSpPr>
          <p:nvPr>
            <p:ph type="sldNum" sz="quarter" idx="10"/>
          </p:nvPr>
        </p:nvSpPr>
        <p:spPr/>
        <p:txBody>
          <a:bodyPr/>
          <a:lstStyle/>
          <a:p>
            <a:fld id="{AB2AB4BB-1CE4-421C-B8B3-1E6B497F5EF8}" type="slidenum">
              <a:rPr lang="en-GB" smtClean="0"/>
              <a:t>28</a:t>
            </a:fld>
            <a:endParaRPr lang="en-GB"/>
          </a:p>
        </p:txBody>
      </p:sp>
    </p:spTree>
    <p:extLst>
      <p:ext uri="{BB962C8B-B14F-4D97-AF65-F5344CB8AC3E}">
        <p14:creationId xmlns:p14="http://schemas.microsoft.com/office/powerpoint/2010/main" val="42844102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A33EF7-2359-F873-0250-F328D68CEA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022CF8-51DC-D0BE-1A36-763267866C61}"/>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0F15A3BC-DB41-0DDA-88B9-BF7DD4D5E8DD}"/>
              </a:ext>
            </a:extLst>
          </p:cNvPr>
          <p:cNvSpPr>
            <a:spLocks noGrp="1"/>
          </p:cNvSpPr>
          <p:nvPr>
            <p:ph type="body" idx="1"/>
          </p:nvPr>
        </p:nvSpPr>
        <p:spPr/>
        <p:txBody>
          <a:bodyPr/>
          <a:lstStyle/>
          <a:p>
            <a:r>
              <a:rPr lang="en-GB" dirty="0"/>
              <a:t>These are some of the recommendations made by State attorneys general for regulating tenant </a:t>
            </a:r>
            <a:r>
              <a:rPr lang="en-GB" dirty="0" err="1"/>
              <a:t>sreening</a:t>
            </a:r>
            <a:r>
              <a:rPr lang="en-GB" dirty="0"/>
              <a:t>. </a:t>
            </a:r>
          </a:p>
          <a:p>
            <a:r>
              <a:rPr lang="en-GB" dirty="0"/>
              <a:t>They suggest for instance that data related to tenancy disputes that were resolved in favour of the tenant shouldn’t be allowed. Existing law says that the screening companies have to validate the data they use, so they’d have to check whether there had been updates and also validate ambiguous data rather than just assume the worst.</a:t>
            </a:r>
          </a:p>
          <a:p>
            <a:r>
              <a:rPr lang="en-GB" dirty="0"/>
              <a:t>“Showing that the decision was wrong” means providing evidence that a reasonable person would think meant the decision was wrong. It might be showing that the data point that was the main reason for the rejection was incorrect, or it might be showing proof of previous rent payments. </a:t>
            </a:r>
          </a:p>
          <a:p>
            <a:r>
              <a:rPr lang="en-GB" dirty="0"/>
              <a:t>In the UK or Europe, tenants could ask for an explanation of the “logic” of the automated tenant screening; however, the explanation might be “we use criminal records and documents relating to tenancy disputes” rather than pointing to the actual main document. UK or EU tenants could also ask for a human being to review the decision.</a:t>
            </a:r>
          </a:p>
          <a:p>
            <a:r>
              <a:rPr lang="en-GB" dirty="0"/>
              <a:t>Taking a wider view, these recommendations are about increasing transparency; improving the ease of mitigation; providing a way to break out of a feedback loop; and improving input data quality. </a:t>
            </a:r>
          </a:p>
        </p:txBody>
      </p:sp>
      <p:sp>
        <p:nvSpPr>
          <p:cNvPr id="4" name="Slide Number Placeholder 3">
            <a:extLst>
              <a:ext uri="{FF2B5EF4-FFF2-40B4-BE49-F238E27FC236}">
                <a16:creationId xmlns:a16="http://schemas.microsoft.com/office/drawing/2014/main" id="{DE90F4EC-4B99-AAE7-048E-DCB8453A9733}"/>
              </a:ext>
            </a:extLst>
          </p:cNvPr>
          <p:cNvSpPr>
            <a:spLocks noGrp="1"/>
          </p:cNvSpPr>
          <p:nvPr>
            <p:ph type="sldNum" sz="quarter" idx="10"/>
          </p:nvPr>
        </p:nvSpPr>
        <p:spPr/>
        <p:txBody>
          <a:bodyPr/>
          <a:lstStyle/>
          <a:p>
            <a:fld id="{AB2AB4BB-1CE4-421C-B8B3-1E6B497F5EF8}" type="slidenum">
              <a:rPr lang="en-GB" smtClean="0"/>
              <a:t>29</a:t>
            </a:fld>
            <a:endParaRPr lang="en-GB"/>
          </a:p>
        </p:txBody>
      </p:sp>
    </p:spTree>
    <p:extLst>
      <p:ext uri="{BB962C8B-B14F-4D97-AF65-F5344CB8AC3E}">
        <p14:creationId xmlns:p14="http://schemas.microsoft.com/office/powerpoint/2010/main" val="360075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61699-F12C-074D-FC85-37C0B8DBE9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81F431-CA85-E4B2-4BC5-5A22324913ED}"/>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1B172A05-0B1E-0736-0EF5-B30917421F1E}"/>
              </a:ext>
            </a:extLst>
          </p:cNvPr>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Statistical bias is when your attempts to hit a target go systematically to the right. The unit </a:t>
            </a:r>
            <a:r>
              <a:rPr lang="en-US" dirty="0" err="1"/>
              <a:t>programme</a:t>
            </a:r>
            <a:r>
              <a:rPr lang="en-US" dirty="0"/>
              <a:t> asks whether inductive bias is always a bad thing. It isn’t. Inductive bias is the simplifications made in the model. All models are biased because they’re all simplifications of the real picture, but some are useful because their simplifications lead quickly to reasonably accurate results. So inductive bias can be a good thing.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Anyway, what I’ll be talking about in this session is demographic bias. </a:t>
            </a:r>
          </a:p>
        </p:txBody>
      </p:sp>
      <p:sp>
        <p:nvSpPr>
          <p:cNvPr id="4" name="Slide Number Placeholder 3">
            <a:extLst>
              <a:ext uri="{FF2B5EF4-FFF2-40B4-BE49-F238E27FC236}">
                <a16:creationId xmlns:a16="http://schemas.microsoft.com/office/drawing/2014/main" id="{3AEC621F-E1EE-5DBC-96BB-1EEA39E7FBCB}"/>
              </a:ext>
            </a:extLst>
          </p:cNvPr>
          <p:cNvSpPr>
            <a:spLocks noGrp="1"/>
          </p:cNvSpPr>
          <p:nvPr>
            <p:ph type="sldNum" sz="quarter" idx="10"/>
          </p:nvPr>
        </p:nvSpPr>
        <p:spPr/>
        <p:txBody>
          <a:bodyPr/>
          <a:lstStyle/>
          <a:p>
            <a:fld id="{22A853E8-D85F-5D49-95D2-E1D96ABFE2B9}" type="slidenum">
              <a:rPr lang="en-GB" smtClean="0"/>
              <a:pPr/>
              <a:t>3</a:t>
            </a:fld>
            <a:endParaRPr lang="en-GB"/>
          </a:p>
        </p:txBody>
      </p:sp>
    </p:spTree>
    <p:extLst>
      <p:ext uri="{BB962C8B-B14F-4D97-AF65-F5344CB8AC3E}">
        <p14:creationId xmlns:p14="http://schemas.microsoft.com/office/powerpoint/2010/main" val="20650830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469AD-18B8-D7E7-762A-61ABB4086D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7CAD08-B83C-2E75-429D-8673862E75FC}"/>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7B9FDFD4-815F-3EA6-AAA6-5EBD6AAE5598}"/>
              </a:ext>
            </a:extLst>
          </p:cNvPr>
          <p:cNvSpPr>
            <a:spLocks noGrp="1"/>
          </p:cNvSpPr>
          <p:nvPr>
            <p:ph type="body" idx="1"/>
          </p:nvPr>
        </p:nvSpPr>
        <p:spPr/>
        <p:txBody>
          <a:bodyPr/>
          <a:lstStyle/>
          <a:p>
            <a:r>
              <a:rPr lang="en-GB" dirty="0"/>
              <a:t>My final comment on AI fairness is that it isn’t just about debiasing models and data.</a:t>
            </a:r>
          </a:p>
          <a:p>
            <a:r>
              <a:rPr lang="en-GB" dirty="0"/>
              <a:t>You also need policy and governance. If there’s just one slide I’d like you to remember from this section, it’s this one.</a:t>
            </a:r>
          </a:p>
        </p:txBody>
      </p:sp>
      <p:sp>
        <p:nvSpPr>
          <p:cNvPr id="4" name="Slide Number Placeholder 3">
            <a:extLst>
              <a:ext uri="{FF2B5EF4-FFF2-40B4-BE49-F238E27FC236}">
                <a16:creationId xmlns:a16="http://schemas.microsoft.com/office/drawing/2014/main" id="{D3BEB7A0-1896-3283-4D0C-5F48E9751637}"/>
              </a:ext>
            </a:extLst>
          </p:cNvPr>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B2AB4BB-1CE4-421C-B8B3-1E6B497F5EF8}"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410501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36F4F-89F6-F7F8-A4EE-BD3EEF96B9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A8F51C-F364-6449-25F2-CC59DDDAB85B}"/>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FB39E188-B7C3-6AB6-DADA-1705CADAA3BB}"/>
              </a:ext>
            </a:extLst>
          </p:cNvPr>
          <p:cNvSpPr>
            <a:spLocks noGrp="1"/>
          </p:cNvSpPr>
          <p:nvPr>
            <p:ph type="body" idx="1"/>
          </p:nvPr>
        </p:nvSpPr>
        <p:spPr/>
        <p:txBody>
          <a:bodyPr>
            <a:normAutofit/>
          </a:bodyPr>
          <a:lstStyle/>
          <a:p>
            <a:endParaRPr lang="en-US" dirty="0"/>
          </a:p>
        </p:txBody>
      </p:sp>
      <p:sp>
        <p:nvSpPr>
          <p:cNvPr id="4" name="Slide Number Placeholder 3">
            <a:extLst>
              <a:ext uri="{FF2B5EF4-FFF2-40B4-BE49-F238E27FC236}">
                <a16:creationId xmlns:a16="http://schemas.microsoft.com/office/drawing/2014/main" id="{25D1CF17-0E86-DF41-109B-247A4F2C8F2E}"/>
              </a:ext>
            </a:extLst>
          </p:cNvPr>
          <p:cNvSpPr>
            <a:spLocks noGrp="1"/>
          </p:cNvSpPr>
          <p:nvPr>
            <p:ph type="sldNum" sz="quarter" idx="10"/>
          </p:nvPr>
        </p:nvSpPr>
        <p:spPr/>
        <p:txBody>
          <a:bodyPr/>
          <a:lstStyle/>
          <a:p>
            <a:fld id="{22A853E8-D85F-5D49-95D2-E1D96ABFE2B9}" type="slidenum">
              <a:rPr lang="en-GB" smtClean="0"/>
              <a:pPr/>
              <a:t>31</a:t>
            </a:fld>
            <a:endParaRPr lang="en-GB"/>
          </a:p>
        </p:txBody>
      </p:sp>
    </p:spTree>
    <p:extLst>
      <p:ext uri="{BB962C8B-B14F-4D97-AF65-F5344CB8AC3E}">
        <p14:creationId xmlns:p14="http://schemas.microsoft.com/office/powerpoint/2010/main" val="33310737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F816B-0B2B-285D-31E0-EAE008ACE1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6DDF32-2178-CA60-BCB1-D9EBE462403A}"/>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A5CA7255-9606-9433-4459-600730D1990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4EE1A735-EFC0-B3D4-3598-328C98E472F4}"/>
              </a:ext>
            </a:extLst>
          </p:cNvPr>
          <p:cNvSpPr>
            <a:spLocks noGrp="1"/>
          </p:cNvSpPr>
          <p:nvPr>
            <p:ph type="sldNum" sz="quarter" idx="10"/>
          </p:nvPr>
        </p:nvSpPr>
        <p:spPr/>
        <p:txBody>
          <a:bodyPr/>
          <a:lstStyle/>
          <a:p>
            <a:fld id="{AB2AB4BB-1CE4-421C-B8B3-1E6B497F5EF8}" type="slidenum">
              <a:rPr lang="en-GB" smtClean="0"/>
              <a:t>32</a:t>
            </a:fld>
            <a:endParaRPr lang="en-GB"/>
          </a:p>
        </p:txBody>
      </p:sp>
    </p:spTree>
    <p:extLst>
      <p:ext uri="{BB962C8B-B14F-4D97-AF65-F5344CB8AC3E}">
        <p14:creationId xmlns:p14="http://schemas.microsoft.com/office/powerpoint/2010/main" val="6867219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B2AB4BB-1CE4-421C-B8B3-1E6B497F5EF8}" type="slidenum">
              <a:rPr lang="en-GB" smtClean="0"/>
              <a:t>33</a:t>
            </a:fld>
            <a:endParaRPr lang="en-GB"/>
          </a:p>
        </p:txBody>
      </p:sp>
    </p:spTree>
    <p:extLst>
      <p:ext uri="{BB962C8B-B14F-4D97-AF65-F5344CB8AC3E}">
        <p14:creationId xmlns:p14="http://schemas.microsoft.com/office/powerpoint/2010/main" val="10969040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B2AB4BB-1CE4-421C-B8B3-1E6B497F5EF8}" type="slidenum">
              <a:rPr lang="en-GB" smtClean="0"/>
              <a:t>34</a:t>
            </a:fld>
            <a:endParaRPr lang="en-GB"/>
          </a:p>
        </p:txBody>
      </p:sp>
    </p:spTree>
    <p:extLst>
      <p:ext uri="{BB962C8B-B14F-4D97-AF65-F5344CB8AC3E}">
        <p14:creationId xmlns:p14="http://schemas.microsoft.com/office/powerpoint/2010/main" val="34266798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50BD5-C339-B7F8-B780-7902664E62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3A80B0-A980-337A-3D1C-420050484F32}"/>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EA7BC66B-5664-88A9-1628-278DEFB60C8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04775DF4-E7EF-CA17-7321-EF2D4763D11B}"/>
              </a:ext>
            </a:extLst>
          </p:cNvPr>
          <p:cNvSpPr>
            <a:spLocks noGrp="1"/>
          </p:cNvSpPr>
          <p:nvPr>
            <p:ph type="sldNum" sz="quarter" idx="10"/>
          </p:nvPr>
        </p:nvSpPr>
        <p:spPr/>
        <p:txBody>
          <a:bodyPr/>
          <a:lstStyle/>
          <a:p>
            <a:fld id="{AB2AB4BB-1CE4-421C-B8B3-1E6B497F5EF8}" type="slidenum">
              <a:rPr lang="en-GB" smtClean="0"/>
              <a:t>35</a:t>
            </a:fld>
            <a:endParaRPr lang="en-GB"/>
          </a:p>
        </p:txBody>
      </p:sp>
    </p:spTree>
    <p:extLst>
      <p:ext uri="{BB962C8B-B14F-4D97-AF65-F5344CB8AC3E}">
        <p14:creationId xmlns:p14="http://schemas.microsoft.com/office/powerpoint/2010/main" val="28150628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B2AB4BB-1CE4-421C-B8B3-1E6B497F5EF8}" type="slidenum">
              <a:rPr lang="en-GB" smtClean="0"/>
              <a:t>36</a:t>
            </a:fld>
            <a:endParaRPr lang="en-GB"/>
          </a:p>
        </p:txBody>
      </p:sp>
    </p:spTree>
    <p:extLst>
      <p:ext uri="{BB962C8B-B14F-4D97-AF65-F5344CB8AC3E}">
        <p14:creationId xmlns:p14="http://schemas.microsoft.com/office/powerpoint/2010/main" val="35913395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B2AB4BB-1CE4-421C-B8B3-1E6B497F5EF8}" type="slidenum">
              <a:rPr lang="en-GB" smtClean="0"/>
              <a:t>37</a:t>
            </a:fld>
            <a:endParaRPr lang="en-GB"/>
          </a:p>
        </p:txBody>
      </p:sp>
    </p:spTree>
    <p:extLst>
      <p:ext uri="{BB962C8B-B14F-4D97-AF65-F5344CB8AC3E}">
        <p14:creationId xmlns:p14="http://schemas.microsoft.com/office/powerpoint/2010/main" val="2584709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60F8A-4A46-FFC7-6CA9-68346BC44E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A50B28-9639-FC64-F94F-01F09B134092}"/>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6484C8DD-F73A-95F2-8035-5135B50AFE08}"/>
              </a:ext>
            </a:extLst>
          </p:cNvPr>
          <p:cNvSpPr>
            <a:spLocks noGrp="1"/>
          </p:cNvSpPr>
          <p:nvPr>
            <p:ph type="body" idx="1"/>
          </p:nvPr>
        </p:nvSpPr>
        <p:spPr/>
        <p:txBody>
          <a:bodyPr>
            <a:normAutofit/>
          </a:bodyPr>
          <a:lstStyle/>
          <a:p>
            <a:r>
              <a:rPr lang="en-US" dirty="0"/>
              <a:t>I have a virtual office hour: email me if you’d like to ask about or discuss anything in my sessions, and I’ll fix up a time to talk with you, probably by Zoom. </a:t>
            </a:r>
          </a:p>
          <a:p>
            <a:r>
              <a:rPr lang="en-US" dirty="0"/>
              <a:t>Thanks to all of you who suggested topics.</a:t>
            </a:r>
          </a:p>
        </p:txBody>
      </p:sp>
      <p:sp>
        <p:nvSpPr>
          <p:cNvPr id="4" name="Slide Number Placeholder 3">
            <a:extLst>
              <a:ext uri="{FF2B5EF4-FFF2-40B4-BE49-F238E27FC236}">
                <a16:creationId xmlns:a16="http://schemas.microsoft.com/office/drawing/2014/main" id="{EDA04FDB-885B-952F-C74C-E454FA358F97}"/>
              </a:ext>
            </a:extLst>
          </p:cNvPr>
          <p:cNvSpPr>
            <a:spLocks noGrp="1"/>
          </p:cNvSpPr>
          <p:nvPr>
            <p:ph type="sldNum" sz="quarter" idx="10"/>
          </p:nvPr>
        </p:nvSpPr>
        <p:spPr/>
        <p:txBody>
          <a:bodyPr/>
          <a:lstStyle/>
          <a:p>
            <a:fld id="{22A853E8-D85F-5D49-95D2-E1D96ABFE2B9}" type="slidenum">
              <a:rPr lang="en-GB" smtClean="0"/>
              <a:pPr/>
              <a:t>4</a:t>
            </a:fld>
            <a:endParaRPr lang="en-GB"/>
          </a:p>
        </p:txBody>
      </p:sp>
    </p:spTree>
    <p:extLst>
      <p:ext uri="{BB962C8B-B14F-4D97-AF65-F5344CB8AC3E}">
        <p14:creationId xmlns:p14="http://schemas.microsoft.com/office/powerpoint/2010/main" val="37226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normAutofit/>
          </a:bodyPr>
          <a:lstStyle/>
          <a:p>
            <a:r>
              <a:rPr lang="en-US" dirty="0"/>
              <a:t>I’ll talk now about recidivism prediction, in which a predictive algorithm decides whether or not a convicted criminal (like this cat </a:t>
            </a:r>
            <a:r>
              <a:rPr lang="en-US" dirty="0" err="1"/>
              <a:t>burgler</a:t>
            </a:r>
            <a:r>
              <a:rPr lang="en-US" dirty="0"/>
              <a:t>) is at high risk of being rearrested if they’re freed on parole, so as to help a parole board decide whether they need to continue to be locked up or whether they can be released. I’ll be talking about a particular algorithm called COMPAS that is used for this in several parts of the United States. (It was designed for use in determining parole. Contrary to the designers’ wishes, it’s also been used to support sentencing in some States.)</a:t>
            </a:r>
          </a:p>
        </p:txBody>
      </p:sp>
      <p:sp>
        <p:nvSpPr>
          <p:cNvPr id="4" name="Slide Number Placeholder 3"/>
          <p:cNvSpPr>
            <a:spLocks noGrp="1"/>
          </p:cNvSpPr>
          <p:nvPr>
            <p:ph type="sldNum" sz="quarter" idx="10"/>
          </p:nvPr>
        </p:nvSpPr>
        <p:spPr/>
        <p:txBody>
          <a:bodyPr/>
          <a:lstStyle/>
          <a:p>
            <a:fld id="{22A853E8-D85F-5D49-95D2-E1D96ABFE2B9}" type="slidenum">
              <a:rPr lang="en-GB" smtClean="0"/>
              <a:pPr/>
              <a:t>5</a:t>
            </a:fld>
            <a:endParaRPr lang="en-GB"/>
          </a:p>
        </p:txBody>
      </p:sp>
    </p:spTree>
    <p:extLst>
      <p:ext uri="{BB962C8B-B14F-4D97-AF65-F5344CB8AC3E}">
        <p14:creationId xmlns:p14="http://schemas.microsoft.com/office/powerpoint/2010/main" val="979243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normAutofit fontScale="92500" lnSpcReduction="20000"/>
          </a:bodyPr>
          <a:lstStyle/>
          <a:p>
            <a:r>
              <a:rPr lang="en-US" dirty="0"/>
              <a:t>Before I go into the detail, I’d like to talk about two broader-scale objections to this sort of algorithm. The first is that thinking about the design of this algorithm is a distraction from the big problem of the very high US incarceration rate. The US incarceration rate is 3.6 times as large as that for England and Wales, and England and Wales has a high rate compared to most countries in mainland Europe. African-Americans are highly over-represented in the US prison population. </a:t>
            </a:r>
          </a:p>
          <a:p>
            <a:r>
              <a:rPr lang="en-US" dirty="0"/>
              <a:t>My take on this objection is that just because there are big problems in the world doesn’t mean that you shouldn’t consider any small problems. But talking in general, if you’re looking an ethical issue it’s right to consider the wider ethical context. You don’t want to find yourself designing beautifully unbiased code for a company whose basic business model makes you feel queasy. </a:t>
            </a:r>
          </a:p>
          <a:p>
            <a:r>
              <a:rPr lang="en-US" dirty="0"/>
              <a:t>The second objection is that the data on which the code to make the prediction is trained can only come from people who have been arrested. There are reasons to believe that an African-American who commits a crime is more likely to be arrested than a White American who commits a crime, making the input data exaggerate the recidivism rate for African-Americans. Well, there’s good evidence that that’s the case for arrests for possession of marijuana. However, the criminologists </a:t>
            </a:r>
            <a:r>
              <a:rPr lang="en-US" dirty="0" err="1"/>
              <a:t>Skeem</a:t>
            </a:r>
            <a:r>
              <a:rPr lang="en-US" dirty="0"/>
              <a:t> and </a:t>
            </a:r>
            <a:r>
              <a:rPr lang="en-US" dirty="0" err="1"/>
              <a:t>Lowenkamp</a:t>
            </a:r>
            <a:r>
              <a:rPr lang="en-US" dirty="0"/>
              <a:t> say that it seems not to be for arrests for violent crimes. The distribution of the ethnicity of the perpetrator for arrests for violent crimes is in line with the distribution of the perpetrator in victim reports for violent crimes, and there’s also some other evidence supporting the suggestion that although US drug policing has systemic racism, policing for violent offences doesn’t. There’s still some uncertainty</a:t>
            </a:r>
            <a:r>
              <a:rPr lang="en-US" baseline="0" dirty="0"/>
              <a:t> over this though</a:t>
            </a:r>
            <a:r>
              <a:rPr lang="en-US" dirty="0"/>
              <a:t>, for instance there may be disparities in the reporting of crimes that affect the numbers. So, perhaps we should only do this prediction for violent crimes. Let me say that I’m not a criminologist, </a:t>
            </a:r>
            <a:r>
              <a:rPr lang="en-US" dirty="0" err="1"/>
              <a:t>Skeemm</a:t>
            </a:r>
            <a:r>
              <a:rPr lang="en-US" dirty="0"/>
              <a:t> and </a:t>
            </a:r>
            <a:r>
              <a:rPr lang="en-US" dirty="0" err="1"/>
              <a:t>Lowenkamp</a:t>
            </a:r>
            <a:r>
              <a:rPr lang="en-US" dirty="0"/>
              <a:t> are.</a:t>
            </a:r>
          </a:p>
          <a:p>
            <a:r>
              <a:rPr lang="en-US" dirty="0"/>
              <a:t>For this reason, </a:t>
            </a:r>
            <a:r>
              <a:rPr lang="en-US" dirty="0" err="1"/>
              <a:t>Predpol</a:t>
            </a:r>
            <a:r>
              <a:rPr lang="en-US" dirty="0"/>
              <a:t>, which does predictive policing, </a:t>
            </a:r>
            <a:r>
              <a:rPr lang="en-GB" dirty="0"/>
              <a:t>excludes traffic violations and drug related offences (and uses “primarily victim data”). https://blog.predpol.com/machine-learning-and-policing</a:t>
            </a:r>
            <a:endParaRPr lang="en-US" dirty="0"/>
          </a:p>
          <a:p>
            <a:r>
              <a:rPr lang="en-US" dirty="0"/>
              <a:t>Speaking in general, when you’re doing machine learning you should think about where your input data comes from and the extent to which you can rely on it, and whether there are things you can do to make it more reliable. It may be that the data is so bad that you want to avoid the task altogether, or limit it to particular subcases where there’s better data. </a:t>
            </a:r>
          </a:p>
        </p:txBody>
      </p:sp>
      <p:sp>
        <p:nvSpPr>
          <p:cNvPr id="4" name="Slide Number Placeholder 3"/>
          <p:cNvSpPr>
            <a:spLocks noGrp="1"/>
          </p:cNvSpPr>
          <p:nvPr>
            <p:ph type="sldNum" sz="quarter" idx="10"/>
          </p:nvPr>
        </p:nvSpPr>
        <p:spPr/>
        <p:txBody>
          <a:bodyPr/>
          <a:lstStyle/>
          <a:p>
            <a:fld id="{22A853E8-D85F-5D49-95D2-E1D96ABFE2B9}" type="slidenum">
              <a:rPr lang="en-GB" smtClean="0"/>
              <a:pPr/>
              <a:t>6</a:t>
            </a:fld>
            <a:endParaRPr lang="en-GB"/>
          </a:p>
        </p:txBody>
      </p:sp>
    </p:spTree>
    <p:extLst>
      <p:ext uri="{BB962C8B-B14F-4D97-AF65-F5344CB8AC3E}">
        <p14:creationId xmlns:p14="http://schemas.microsoft.com/office/powerpoint/2010/main" val="589272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normAutofit/>
          </a:bodyPr>
          <a:lstStyle/>
          <a:p>
            <a:r>
              <a:rPr lang="en-US" dirty="0"/>
              <a:t>In predictive analytics, except in trivial cases, you can’t minimize both false negatives and false positives. In the case of recidivism prediction, false negatives mean more crimes, false positives more unnecessary incarceration. You have to choose how to weight these. Typically for recidivism prediction you choose a false negative rate that you don’t want to go over and then try to minimize false positives given that constraint. </a:t>
            </a:r>
          </a:p>
          <a:p>
            <a:r>
              <a:rPr lang="en-US" dirty="0"/>
              <a:t>Often in</a:t>
            </a:r>
            <a:r>
              <a:rPr lang="en-US" baseline="0" dirty="0"/>
              <a:t> </a:t>
            </a:r>
            <a:r>
              <a:rPr lang="en-US" dirty="0"/>
              <a:t>predictive analysis in practice, this tradeoff is not discussed, and false positives and negatives are weighted equally. It should be discussed; it should be an informed policy choice.</a:t>
            </a:r>
          </a:p>
          <a:p>
            <a:r>
              <a:rPr lang="en-US" dirty="0"/>
              <a:t>In the US this choice was made with consultation with people in criminal justice, including judges, victims and offenders. The choice was to bound the false negative rate above, and minimize the false positive rate given this bound. Because there’s a tradeoff between the two, the effect of this is essentially to fix the false negative rate at the bound. </a:t>
            </a:r>
          </a:p>
        </p:txBody>
      </p:sp>
      <p:sp>
        <p:nvSpPr>
          <p:cNvPr id="4" name="Slide Number Placeholder 3"/>
          <p:cNvSpPr>
            <a:spLocks noGrp="1"/>
          </p:cNvSpPr>
          <p:nvPr>
            <p:ph type="sldNum" sz="quarter" idx="10"/>
          </p:nvPr>
        </p:nvSpPr>
        <p:spPr/>
        <p:txBody>
          <a:bodyPr/>
          <a:lstStyle/>
          <a:p>
            <a:fld id="{22A853E8-D85F-5D49-95D2-E1D96ABFE2B9}" type="slidenum">
              <a:rPr lang="en-GB" smtClean="0"/>
              <a:pPr/>
              <a:t>7</a:t>
            </a:fld>
            <a:endParaRPr lang="en-GB"/>
          </a:p>
        </p:txBody>
      </p:sp>
    </p:spTree>
    <p:extLst>
      <p:ext uri="{BB962C8B-B14F-4D97-AF65-F5344CB8AC3E}">
        <p14:creationId xmlns:p14="http://schemas.microsoft.com/office/powerpoint/2010/main" val="482566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normAutofit/>
          </a:bodyPr>
          <a:lstStyle/>
          <a:p>
            <a:r>
              <a:rPr lang="en-US" dirty="0"/>
              <a:t>There was a scandal you may have heard about, when ProPublica revealed that its false positive rates were almost twice as high for black offenders as for white offenders.</a:t>
            </a:r>
          </a:p>
        </p:txBody>
      </p:sp>
      <p:sp>
        <p:nvSpPr>
          <p:cNvPr id="4" name="Slide Number Placeholder 3"/>
          <p:cNvSpPr>
            <a:spLocks noGrp="1"/>
          </p:cNvSpPr>
          <p:nvPr>
            <p:ph type="sldNum" sz="quarter" idx="10"/>
          </p:nvPr>
        </p:nvSpPr>
        <p:spPr/>
        <p:txBody>
          <a:bodyPr/>
          <a:lstStyle/>
          <a:p>
            <a:fld id="{22A853E8-D85F-5D49-95D2-E1D96ABFE2B9}" type="slidenum">
              <a:rPr lang="en-GB" smtClean="0"/>
              <a:pPr/>
              <a:t>8</a:t>
            </a:fld>
            <a:endParaRPr lang="en-GB"/>
          </a:p>
        </p:txBody>
      </p:sp>
    </p:spTree>
    <p:extLst>
      <p:ext uri="{BB962C8B-B14F-4D97-AF65-F5344CB8AC3E}">
        <p14:creationId xmlns:p14="http://schemas.microsoft.com/office/powerpoint/2010/main" val="1657381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normAutofit/>
          </a:bodyPr>
          <a:lstStyle/>
          <a:p>
            <a:r>
              <a:rPr lang="en-US" dirty="0"/>
              <a:t>  </a:t>
            </a:r>
          </a:p>
        </p:txBody>
      </p:sp>
      <p:sp>
        <p:nvSpPr>
          <p:cNvPr id="4" name="Slide Number Placeholder 3"/>
          <p:cNvSpPr>
            <a:spLocks noGrp="1"/>
          </p:cNvSpPr>
          <p:nvPr>
            <p:ph type="sldNum" sz="quarter" idx="10"/>
          </p:nvPr>
        </p:nvSpPr>
        <p:spPr/>
        <p:txBody>
          <a:bodyPr/>
          <a:lstStyle/>
          <a:p>
            <a:fld id="{22A853E8-D85F-5D49-95D2-E1D96ABFE2B9}" type="slidenum">
              <a:rPr lang="en-GB" smtClean="0"/>
              <a:pPr/>
              <a:t>9</a:t>
            </a:fld>
            <a:endParaRPr lang="en-GB"/>
          </a:p>
        </p:txBody>
      </p:sp>
    </p:spTree>
    <p:extLst>
      <p:ext uri="{BB962C8B-B14F-4D97-AF65-F5344CB8AC3E}">
        <p14:creationId xmlns:p14="http://schemas.microsoft.com/office/powerpoint/2010/main" val="24810220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_blue_textur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73464" y="2776155"/>
            <a:ext cx="7772400" cy="861775"/>
          </a:xfrm>
          <a:prstGeom prst="rect">
            <a:avLst/>
          </a:prstGeom>
        </p:spPr>
        <p:txBody>
          <a:bodyPr wrap="square" lIns="0" tIns="0" rIns="0" bIns="0" anchor="b" anchorCtr="0">
            <a:noAutofit/>
          </a:bodyPr>
          <a:lstStyle>
            <a:lvl1pPr algn="l">
              <a:lnSpc>
                <a:spcPct val="106000"/>
              </a:lnSpc>
              <a:defRPr sz="4000">
                <a:solidFill>
                  <a:schemeClr val="bg1"/>
                </a:solidFill>
                <a:latin typeface="Futura Hv"/>
                <a:cs typeface="Futura"/>
              </a:defRPr>
            </a:lvl1pPr>
          </a:lstStyle>
          <a:p>
            <a:r>
              <a:rPr lang="en-US" noProof="0" dirty="0"/>
              <a:t>Click to edit Master title style</a:t>
            </a:r>
          </a:p>
        </p:txBody>
      </p:sp>
      <p:sp>
        <p:nvSpPr>
          <p:cNvPr id="3" name="Subtitle 2"/>
          <p:cNvSpPr>
            <a:spLocks noGrp="1"/>
          </p:cNvSpPr>
          <p:nvPr>
            <p:ph type="subTitle" idx="1"/>
          </p:nvPr>
        </p:nvSpPr>
        <p:spPr>
          <a:xfrm>
            <a:off x="373464" y="5478617"/>
            <a:ext cx="7772400" cy="297232"/>
          </a:xfrm>
          <a:prstGeom prst="rect">
            <a:avLst/>
          </a:prstGeom>
        </p:spPr>
        <p:txBody>
          <a:bodyPr wrap="square" lIns="0" tIns="0" rIns="0" bIns="0">
            <a:noAutofit/>
          </a:bodyPr>
          <a:lstStyle>
            <a:lvl1pPr marL="0" indent="0" algn="l">
              <a:lnSpc>
                <a:spcPts val="1750"/>
              </a:lnSpc>
              <a:spcBef>
                <a:spcPts val="0"/>
              </a:spcBef>
              <a:buNone/>
              <a:defRPr sz="1400">
                <a:solidFill>
                  <a:srgbClr val="FFFFFF"/>
                </a:solidFill>
                <a:latin typeface="Futura Bk"/>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Click to edit Master subtitle style</a:t>
            </a:r>
          </a:p>
        </p:txBody>
      </p:sp>
      <p:pic>
        <p:nvPicPr>
          <p:cNvPr id="11" name="Picture 10" descr="hp_white.w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185942" y="3127291"/>
            <a:ext cx="548640" cy="548640"/>
          </a:xfrm>
          <a:prstGeom prst="rect">
            <a:avLst/>
          </a:prstGeom>
        </p:spPr>
      </p:pic>
    </p:spTree>
    <p:extLst>
      <p:ext uri="{BB962C8B-B14F-4D97-AF65-F5344CB8AC3E}">
        <p14:creationId xmlns:p14="http://schemas.microsoft.com/office/powerpoint/2010/main" val="2320338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15" name="Parallelogram 14"/>
          <p:cNvSpPr/>
          <p:nvPr userDrawn="1"/>
        </p:nvSpPr>
        <p:spPr>
          <a:xfrm>
            <a:off x="-1752238" y="0"/>
            <a:ext cx="7014870" cy="6858000"/>
          </a:xfrm>
          <a:prstGeom prst="parallelogram">
            <a:avLst>
              <a:gd name="adj" fmla="val 22772"/>
            </a:avLst>
          </a:prstGeom>
          <a:gradFill flip="none" rotWithShape="1">
            <a:gsLst>
              <a:gs pos="0">
                <a:schemeClr val="tx1"/>
              </a:gs>
              <a:gs pos="100000">
                <a:srgbClr val="858689">
                  <a:alpha val="20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lvl="0" algn="ctr"/>
            <a:endParaRPr lang="en-US" noProof="0"/>
          </a:p>
        </p:txBody>
      </p:sp>
      <p:sp>
        <p:nvSpPr>
          <p:cNvPr id="3" name="Subtitle 2"/>
          <p:cNvSpPr>
            <a:spLocks noGrp="1"/>
          </p:cNvSpPr>
          <p:nvPr>
            <p:ph type="subTitle" idx="1"/>
          </p:nvPr>
        </p:nvSpPr>
        <p:spPr>
          <a:xfrm>
            <a:off x="373465" y="5477256"/>
            <a:ext cx="4549373" cy="297232"/>
          </a:xfrm>
          <a:prstGeom prst="rect">
            <a:avLst/>
          </a:prstGeom>
        </p:spPr>
        <p:txBody>
          <a:bodyPr wrap="square" lIns="0" tIns="0" rIns="0" bIns="0">
            <a:noAutofit/>
          </a:bodyPr>
          <a:lstStyle>
            <a:lvl1pPr marL="0" indent="0" algn="l">
              <a:lnSpc>
                <a:spcPts val="1750"/>
              </a:lnSpc>
              <a:spcBef>
                <a:spcPts val="0"/>
              </a:spcBef>
              <a:buNone/>
              <a:defRPr sz="1400">
                <a:solidFill>
                  <a:srgbClr val="FFFFFF"/>
                </a:solidFill>
                <a:latin typeface="Futura Bk"/>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Click to edit Master subtitle style</a:t>
            </a:r>
          </a:p>
        </p:txBody>
      </p:sp>
      <p:sp>
        <p:nvSpPr>
          <p:cNvPr id="8" name="Title 1"/>
          <p:cNvSpPr>
            <a:spLocks noGrp="1"/>
          </p:cNvSpPr>
          <p:nvPr>
            <p:ph type="ctrTitle"/>
          </p:nvPr>
        </p:nvSpPr>
        <p:spPr>
          <a:xfrm>
            <a:off x="373464" y="2779776"/>
            <a:ext cx="7772400" cy="861775"/>
          </a:xfrm>
          <a:prstGeom prst="rect">
            <a:avLst/>
          </a:prstGeom>
        </p:spPr>
        <p:txBody>
          <a:bodyPr wrap="square" lIns="0" tIns="0" rIns="0" bIns="0" anchor="b" anchorCtr="0">
            <a:noAutofit/>
          </a:bodyPr>
          <a:lstStyle>
            <a:lvl1pPr algn="l">
              <a:lnSpc>
                <a:spcPct val="106000"/>
              </a:lnSpc>
              <a:defRPr sz="4000">
                <a:solidFill>
                  <a:schemeClr val="bg1"/>
                </a:solidFill>
                <a:latin typeface="Futura Hv"/>
                <a:cs typeface="Futura"/>
              </a:defRPr>
            </a:lvl1pPr>
          </a:lstStyle>
          <a:p>
            <a:r>
              <a:rPr lang="en-US" noProof="0"/>
              <a:t>Click to edit Master title style</a:t>
            </a:r>
          </a:p>
        </p:txBody>
      </p:sp>
      <p:pic>
        <p:nvPicPr>
          <p:cNvPr id="9" name="Picture 8" descr="hp_white.w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185942" y="3127291"/>
            <a:ext cx="548640" cy="548640"/>
          </a:xfrm>
          <a:prstGeom prst="rect">
            <a:avLst/>
          </a:prstGeom>
        </p:spPr>
      </p:pic>
      <p:sp>
        <p:nvSpPr>
          <p:cNvPr id="7" name="Footer Placeholder 2"/>
          <p:cNvSpPr txBox="1">
            <a:spLocks/>
          </p:cNvSpPr>
          <p:nvPr userDrawn="1"/>
        </p:nvSpPr>
        <p:spPr>
          <a:xfrm>
            <a:off x="348906" y="6328419"/>
            <a:ext cx="3272643" cy="337415"/>
          </a:xfrm>
          <a:prstGeom prst="rect">
            <a:avLst/>
          </a:prstGeom>
          <a:noFill/>
        </p:spPr>
        <p:txBody>
          <a:bodyPr wrap="square" lIns="0" tIns="0" rIns="0" bIns="0" rtlCol="0" anchor="t" anchorCtr="0">
            <a:noAutofit/>
          </a:bodyPr>
          <a:lstStyle>
            <a:defPPr>
              <a:defRPr lang="en-US"/>
            </a:defPPr>
            <a:lvl1pPr marL="0" algn="l" defTabSz="457200" rtl="0" eaLnBrk="1" latinLnBrk="0" hangingPunct="1">
              <a:defRPr lang="en-US" sz="700" kern="1200" dirty="0">
                <a:solidFill>
                  <a:srgbClr val="C2C2C2"/>
                </a:solidFill>
                <a:latin typeface="Futura Bk"/>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1000"/>
              </a:lnSpc>
            </a:pPr>
            <a:r>
              <a:rPr lang="en-US" dirty="0"/>
              <a:t>© Copyright 2011 Hewlett-Packard Development Company, L.P.  The information contained herein is subject to change without notice. Confidentiality label goes here  </a:t>
            </a:r>
          </a:p>
        </p:txBody>
      </p:sp>
    </p:spTree>
    <p:extLst>
      <p:ext uri="{BB962C8B-B14F-4D97-AF65-F5344CB8AC3E}">
        <p14:creationId xmlns:p14="http://schemas.microsoft.com/office/powerpoint/2010/main" val="2829587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red (L) with imag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8" name="Parallelogram 7"/>
          <p:cNvSpPr/>
          <p:nvPr userDrawn="1"/>
        </p:nvSpPr>
        <p:spPr>
          <a:xfrm>
            <a:off x="-1752238" y="0"/>
            <a:ext cx="7014870" cy="6858000"/>
          </a:xfrm>
          <a:prstGeom prst="parallelogram">
            <a:avLst>
              <a:gd name="adj" fmla="val 22772"/>
            </a:avLst>
          </a:prstGeom>
          <a:gradFill>
            <a:gsLst>
              <a:gs pos="100000">
                <a:srgbClr val="E41C19"/>
              </a:gs>
              <a:gs pos="1000">
                <a:srgbClr val="B94213">
                  <a:alpha val="75000"/>
                </a:srgbClr>
              </a:gs>
            </a:gsLst>
            <a:lin ang="10800000" scaled="0"/>
          </a:gradFill>
          <a:ln>
            <a:noFill/>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lvl="0" algn="ctr"/>
            <a:endParaRPr lang="en-US" noProof="0"/>
          </a:p>
        </p:txBody>
      </p:sp>
      <p:sp>
        <p:nvSpPr>
          <p:cNvPr id="5" name="Title 4"/>
          <p:cNvSpPr>
            <a:spLocks noGrp="1"/>
          </p:cNvSpPr>
          <p:nvPr>
            <p:ph type="title"/>
          </p:nvPr>
        </p:nvSpPr>
        <p:spPr>
          <a:xfrm>
            <a:off x="331200" y="312635"/>
            <a:ext cx="3781140" cy="1192919"/>
          </a:xfrm>
          <a:prstGeom prst="rect">
            <a:avLst/>
          </a:prstGeom>
        </p:spPr>
        <p:txBody>
          <a:bodyPr wrap="square" lIns="0">
            <a:noAutofit/>
          </a:bodyPr>
          <a:lstStyle>
            <a:lvl1pPr>
              <a:lnSpc>
                <a:spcPts val="3500"/>
              </a:lnSpc>
              <a:defRPr sz="2800"/>
            </a:lvl1pPr>
          </a:lstStyle>
          <a:p>
            <a:r>
              <a:rPr lang="en-US" noProof="0"/>
              <a:t>Click to edit Master title style</a:t>
            </a:r>
          </a:p>
        </p:txBody>
      </p:sp>
      <p:pic>
        <p:nvPicPr>
          <p:cNvPr id="6" name="Picture 5" descr="hp_white.w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75292" y="6140143"/>
            <a:ext cx="411480" cy="411480"/>
          </a:xfrm>
          <a:prstGeom prst="rect">
            <a:avLst/>
          </a:prstGeom>
        </p:spPr>
      </p:pic>
      <p:sp>
        <p:nvSpPr>
          <p:cNvPr id="7" name="Footer Placeholder 2"/>
          <p:cNvSpPr txBox="1">
            <a:spLocks/>
          </p:cNvSpPr>
          <p:nvPr userDrawn="1"/>
        </p:nvSpPr>
        <p:spPr>
          <a:xfrm>
            <a:off x="348906" y="6328419"/>
            <a:ext cx="3272643" cy="337415"/>
          </a:xfrm>
          <a:prstGeom prst="rect">
            <a:avLst/>
          </a:prstGeom>
          <a:noFill/>
        </p:spPr>
        <p:txBody>
          <a:bodyPr wrap="square" lIns="0" tIns="0" rIns="0" bIns="0" rtlCol="0" anchor="t" anchorCtr="0">
            <a:noAutofit/>
          </a:bodyPr>
          <a:lstStyle>
            <a:defPPr>
              <a:defRPr lang="en-US"/>
            </a:defPPr>
            <a:lvl1pPr marL="0" algn="l" defTabSz="457200" rtl="0" eaLnBrk="1" latinLnBrk="0" hangingPunct="1">
              <a:defRPr lang="en-US" sz="700" kern="1200" dirty="0">
                <a:solidFill>
                  <a:srgbClr val="C2C2C2"/>
                </a:solidFill>
                <a:latin typeface="Futura Bk"/>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1000"/>
              </a:lnSpc>
            </a:pPr>
            <a:r>
              <a:rPr lang="en-US" dirty="0"/>
              <a:t>© Copyright 2011 Hewlett-Packard Development Company, L.P.  The information contained herein is subject to change without notice. Confidentiality label goes here  </a:t>
            </a:r>
          </a:p>
        </p:txBody>
      </p:sp>
    </p:spTree>
    <p:extLst>
      <p:ext uri="{BB962C8B-B14F-4D97-AF65-F5344CB8AC3E}">
        <p14:creationId xmlns:p14="http://schemas.microsoft.com/office/powerpoint/2010/main" val="404719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red (R) with imag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11" name="Parallelogram 10"/>
          <p:cNvSpPr/>
          <p:nvPr userDrawn="1"/>
        </p:nvSpPr>
        <p:spPr>
          <a:xfrm>
            <a:off x="3701132" y="0"/>
            <a:ext cx="7014870" cy="6858000"/>
          </a:xfrm>
          <a:prstGeom prst="parallelogram">
            <a:avLst>
              <a:gd name="adj" fmla="val 22772"/>
            </a:avLst>
          </a:prstGeom>
          <a:gradFill>
            <a:gsLst>
              <a:gs pos="100000">
                <a:srgbClr val="E41C19"/>
              </a:gs>
              <a:gs pos="0">
                <a:srgbClr val="B94213">
                  <a:alpha val="75000"/>
                </a:srgb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noProof="0"/>
          </a:p>
        </p:txBody>
      </p:sp>
      <p:sp>
        <p:nvSpPr>
          <p:cNvPr id="7" name="Title 4"/>
          <p:cNvSpPr>
            <a:spLocks noGrp="1"/>
          </p:cNvSpPr>
          <p:nvPr>
            <p:ph type="title"/>
          </p:nvPr>
        </p:nvSpPr>
        <p:spPr>
          <a:xfrm>
            <a:off x="5362861" y="312635"/>
            <a:ext cx="3660229" cy="1192919"/>
          </a:xfrm>
          <a:prstGeom prst="rect">
            <a:avLst/>
          </a:prstGeom>
        </p:spPr>
        <p:txBody>
          <a:bodyPr wrap="square">
            <a:noAutofit/>
          </a:bodyPr>
          <a:lstStyle>
            <a:lvl1pPr>
              <a:lnSpc>
                <a:spcPts val="3500"/>
              </a:lnSpc>
              <a:defRPr sz="2800"/>
            </a:lvl1pPr>
          </a:lstStyle>
          <a:p>
            <a:r>
              <a:rPr lang="en-US" noProof="0"/>
              <a:t>Click to edit Master title style</a:t>
            </a:r>
          </a:p>
        </p:txBody>
      </p:sp>
      <p:pic>
        <p:nvPicPr>
          <p:cNvPr id="6" name="Picture 5" descr="hp_white.w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75292" y="6140143"/>
            <a:ext cx="411480" cy="411480"/>
          </a:xfrm>
          <a:prstGeom prst="rect">
            <a:avLst/>
          </a:prstGeom>
        </p:spPr>
      </p:pic>
    </p:spTree>
    <p:extLst>
      <p:ext uri="{BB962C8B-B14F-4D97-AF65-F5344CB8AC3E}">
        <p14:creationId xmlns:p14="http://schemas.microsoft.com/office/powerpoint/2010/main" val="23375131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blue (L) with imag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9" name="Parallelogram 8"/>
          <p:cNvSpPr/>
          <p:nvPr userDrawn="1"/>
        </p:nvSpPr>
        <p:spPr>
          <a:xfrm>
            <a:off x="-1752238" y="0"/>
            <a:ext cx="7014870" cy="6858000"/>
          </a:xfrm>
          <a:prstGeom prst="parallelogram">
            <a:avLst>
              <a:gd name="adj" fmla="val 22772"/>
            </a:avLst>
          </a:prstGeom>
          <a:gradFill flip="none" rotWithShape="1">
            <a:gsLst>
              <a:gs pos="100000">
                <a:srgbClr val="017FC5">
                  <a:alpha val="85000"/>
                </a:srgbClr>
              </a:gs>
              <a:gs pos="0">
                <a:srgbClr val="7ECEF0">
                  <a:alpha val="85000"/>
                </a:srgbClr>
              </a:gs>
            </a:gsLst>
            <a:lin ang="10800000" scaled="0"/>
            <a:tileRect/>
          </a:gradFill>
          <a:ln>
            <a:noFill/>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lvl="0" algn="ctr"/>
            <a:endParaRPr lang="en-US" noProof="0"/>
          </a:p>
        </p:txBody>
      </p:sp>
      <p:sp>
        <p:nvSpPr>
          <p:cNvPr id="5" name="Title 4"/>
          <p:cNvSpPr>
            <a:spLocks noGrp="1"/>
          </p:cNvSpPr>
          <p:nvPr>
            <p:ph type="title"/>
          </p:nvPr>
        </p:nvSpPr>
        <p:spPr>
          <a:xfrm>
            <a:off x="331200" y="312635"/>
            <a:ext cx="3781140" cy="1192919"/>
          </a:xfrm>
          <a:prstGeom prst="rect">
            <a:avLst/>
          </a:prstGeom>
        </p:spPr>
        <p:txBody>
          <a:bodyPr wrap="square" lIns="0">
            <a:noAutofit/>
          </a:bodyPr>
          <a:lstStyle>
            <a:lvl1pPr>
              <a:lnSpc>
                <a:spcPts val="3500"/>
              </a:lnSpc>
              <a:defRPr sz="2800"/>
            </a:lvl1pPr>
          </a:lstStyle>
          <a:p>
            <a:r>
              <a:rPr lang="en-US" noProof="0"/>
              <a:t>Click to edit Master title style</a:t>
            </a:r>
          </a:p>
        </p:txBody>
      </p:sp>
      <p:pic>
        <p:nvPicPr>
          <p:cNvPr id="6" name="Picture 5" descr="hp_white.w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75292" y="6140143"/>
            <a:ext cx="411480" cy="411480"/>
          </a:xfrm>
          <a:prstGeom prst="rect">
            <a:avLst/>
          </a:prstGeom>
        </p:spPr>
      </p:pic>
      <p:sp>
        <p:nvSpPr>
          <p:cNvPr id="7" name="Footer Placeholder 2"/>
          <p:cNvSpPr txBox="1">
            <a:spLocks/>
          </p:cNvSpPr>
          <p:nvPr userDrawn="1"/>
        </p:nvSpPr>
        <p:spPr>
          <a:xfrm>
            <a:off x="348906" y="6328419"/>
            <a:ext cx="3272643" cy="337415"/>
          </a:xfrm>
          <a:prstGeom prst="rect">
            <a:avLst/>
          </a:prstGeom>
          <a:noFill/>
        </p:spPr>
        <p:txBody>
          <a:bodyPr wrap="square" lIns="0" tIns="0" rIns="0" bIns="0" rtlCol="0" anchor="t" anchorCtr="0">
            <a:noAutofit/>
          </a:bodyPr>
          <a:lstStyle>
            <a:defPPr>
              <a:defRPr lang="en-US"/>
            </a:defPPr>
            <a:lvl1pPr marL="0" algn="l" defTabSz="457200" rtl="0" eaLnBrk="1" latinLnBrk="0" hangingPunct="1">
              <a:defRPr lang="en-US" sz="700" kern="1200" dirty="0">
                <a:solidFill>
                  <a:srgbClr val="C2C2C2"/>
                </a:solidFill>
                <a:latin typeface="Futura Bk"/>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1000"/>
              </a:lnSpc>
            </a:pPr>
            <a:r>
              <a:rPr lang="en-US" dirty="0"/>
              <a:t>© Copyright 2011 Hewlett-Packard Development Company, L.P.  The information contained herein is subject to change without notice. Confidentiality label goes here  </a:t>
            </a:r>
          </a:p>
        </p:txBody>
      </p:sp>
    </p:spTree>
    <p:extLst>
      <p:ext uri="{BB962C8B-B14F-4D97-AF65-F5344CB8AC3E}">
        <p14:creationId xmlns:p14="http://schemas.microsoft.com/office/powerpoint/2010/main" val="24873114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blue (R) with imag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9" name="Parallelogram 8"/>
          <p:cNvSpPr/>
          <p:nvPr userDrawn="1"/>
        </p:nvSpPr>
        <p:spPr>
          <a:xfrm>
            <a:off x="3701132" y="0"/>
            <a:ext cx="7014870" cy="6858000"/>
          </a:xfrm>
          <a:prstGeom prst="parallelogram">
            <a:avLst>
              <a:gd name="adj" fmla="val 22772"/>
            </a:avLst>
          </a:prstGeom>
          <a:gradFill flip="none" rotWithShape="1">
            <a:gsLst>
              <a:gs pos="100000">
                <a:srgbClr val="017FC5">
                  <a:alpha val="80000"/>
                </a:srgbClr>
              </a:gs>
              <a:gs pos="0">
                <a:srgbClr val="7ECEF0">
                  <a:alpha val="85000"/>
                </a:srgbClr>
              </a:gs>
            </a:gsLst>
            <a:lin ang="0" scaled="0"/>
            <a:tileRect/>
          </a:gradFill>
          <a:ln>
            <a:noFill/>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lvl="0" algn="ctr"/>
            <a:endParaRPr lang="en-US" noProof="0"/>
          </a:p>
        </p:txBody>
      </p:sp>
      <p:sp>
        <p:nvSpPr>
          <p:cNvPr id="5" name="Title 4"/>
          <p:cNvSpPr>
            <a:spLocks noGrp="1"/>
          </p:cNvSpPr>
          <p:nvPr>
            <p:ph type="title"/>
          </p:nvPr>
        </p:nvSpPr>
        <p:spPr>
          <a:xfrm>
            <a:off x="5362861" y="312635"/>
            <a:ext cx="3660229" cy="1192919"/>
          </a:xfrm>
          <a:prstGeom prst="rect">
            <a:avLst/>
          </a:prstGeom>
        </p:spPr>
        <p:txBody>
          <a:bodyPr wrap="square">
            <a:noAutofit/>
          </a:bodyPr>
          <a:lstStyle>
            <a:lvl1pPr>
              <a:lnSpc>
                <a:spcPts val="3500"/>
              </a:lnSpc>
              <a:defRPr sz="2800"/>
            </a:lvl1pPr>
          </a:lstStyle>
          <a:p>
            <a:r>
              <a:rPr lang="en-US" noProof="0"/>
              <a:t>Click to edit Master title style</a:t>
            </a:r>
          </a:p>
        </p:txBody>
      </p:sp>
      <p:pic>
        <p:nvPicPr>
          <p:cNvPr id="6" name="Picture 5" descr="hp_white.w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75292" y="6140143"/>
            <a:ext cx="411480" cy="411480"/>
          </a:xfrm>
          <a:prstGeom prst="rect">
            <a:avLst/>
          </a:prstGeom>
        </p:spPr>
      </p:pic>
    </p:spTree>
    <p:extLst>
      <p:ext uri="{BB962C8B-B14F-4D97-AF65-F5344CB8AC3E}">
        <p14:creationId xmlns:p14="http://schemas.microsoft.com/office/powerpoint/2010/main" val="2977072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green (L) with imag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7" name="Parallelogram 6"/>
          <p:cNvSpPr/>
          <p:nvPr userDrawn="1"/>
        </p:nvSpPr>
        <p:spPr>
          <a:xfrm>
            <a:off x="-1752238" y="0"/>
            <a:ext cx="7014870" cy="6858000"/>
          </a:xfrm>
          <a:prstGeom prst="parallelogram">
            <a:avLst>
              <a:gd name="adj" fmla="val 22772"/>
            </a:avLst>
          </a:prstGeom>
          <a:gradFill>
            <a:gsLst>
              <a:gs pos="0">
                <a:srgbClr val="01A145"/>
              </a:gs>
              <a:gs pos="100000">
                <a:srgbClr val="B1CB52">
                  <a:alpha val="80000"/>
                </a:srgbClr>
              </a:gs>
            </a:gsLst>
            <a:lin ang="0" scaled="0"/>
          </a:gradFill>
          <a:ln>
            <a:noFill/>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lvl="0" algn="ctr"/>
            <a:endParaRPr lang="en-US" noProof="0"/>
          </a:p>
        </p:txBody>
      </p:sp>
      <p:sp>
        <p:nvSpPr>
          <p:cNvPr id="5" name="Title 4"/>
          <p:cNvSpPr>
            <a:spLocks noGrp="1"/>
          </p:cNvSpPr>
          <p:nvPr>
            <p:ph type="title"/>
          </p:nvPr>
        </p:nvSpPr>
        <p:spPr>
          <a:xfrm>
            <a:off x="331200" y="312635"/>
            <a:ext cx="3781140" cy="1192919"/>
          </a:xfrm>
          <a:prstGeom prst="rect">
            <a:avLst/>
          </a:prstGeom>
        </p:spPr>
        <p:txBody>
          <a:bodyPr wrap="square" lIns="0">
            <a:noAutofit/>
          </a:bodyPr>
          <a:lstStyle>
            <a:lvl1pPr>
              <a:lnSpc>
                <a:spcPts val="3500"/>
              </a:lnSpc>
              <a:defRPr sz="2800"/>
            </a:lvl1pPr>
          </a:lstStyle>
          <a:p>
            <a:r>
              <a:rPr lang="en-US" noProof="0" dirty="0"/>
              <a:t>Click to edit Master title style</a:t>
            </a:r>
          </a:p>
        </p:txBody>
      </p:sp>
      <p:pic>
        <p:nvPicPr>
          <p:cNvPr id="6" name="Picture 5" descr="hp_white.w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75292" y="6140143"/>
            <a:ext cx="411480" cy="411480"/>
          </a:xfrm>
          <a:prstGeom prst="rect">
            <a:avLst/>
          </a:prstGeom>
        </p:spPr>
      </p:pic>
      <p:sp>
        <p:nvSpPr>
          <p:cNvPr id="8" name="Footer Placeholder 2"/>
          <p:cNvSpPr txBox="1">
            <a:spLocks/>
          </p:cNvSpPr>
          <p:nvPr userDrawn="1"/>
        </p:nvSpPr>
        <p:spPr>
          <a:xfrm>
            <a:off x="348906" y="6328419"/>
            <a:ext cx="3272643" cy="337415"/>
          </a:xfrm>
          <a:prstGeom prst="rect">
            <a:avLst/>
          </a:prstGeom>
          <a:noFill/>
        </p:spPr>
        <p:txBody>
          <a:bodyPr wrap="square" lIns="0" tIns="0" rIns="0" bIns="0" rtlCol="0" anchor="t" anchorCtr="0">
            <a:noAutofit/>
          </a:bodyPr>
          <a:lstStyle>
            <a:defPPr>
              <a:defRPr lang="en-US"/>
            </a:defPPr>
            <a:lvl1pPr marL="0" algn="l" defTabSz="457200" rtl="0" eaLnBrk="1" latinLnBrk="0" hangingPunct="1">
              <a:defRPr lang="en-US" sz="700" kern="1200" dirty="0">
                <a:solidFill>
                  <a:srgbClr val="C2C2C2"/>
                </a:solidFill>
                <a:latin typeface="Futura Bk"/>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1000"/>
              </a:lnSpc>
            </a:pPr>
            <a:r>
              <a:rPr lang="en-US" dirty="0"/>
              <a:t>© Copyright 2011 Hewlett-Packard Development Company, L.P.  The information contained herein is subject to change without notice. Confidentiality label goes here  </a:t>
            </a:r>
          </a:p>
        </p:txBody>
      </p:sp>
    </p:spTree>
    <p:extLst>
      <p:ext uri="{BB962C8B-B14F-4D97-AF65-F5344CB8AC3E}">
        <p14:creationId xmlns:p14="http://schemas.microsoft.com/office/powerpoint/2010/main" val="29082887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green (R) with imag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7" name="Parallelogram 6"/>
          <p:cNvSpPr/>
          <p:nvPr userDrawn="1"/>
        </p:nvSpPr>
        <p:spPr>
          <a:xfrm>
            <a:off x="3701132" y="0"/>
            <a:ext cx="7014870" cy="6858000"/>
          </a:xfrm>
          <a:prstGeom prst="parallelogram">
            <a:avLst>
              <a:gd name="adj" fmla="val 22772"/>
            </a:avLst>
          </a:prstGeom>
          <a:gradFill>
            <a:gsLst>
              <a:gs pos="0">
                <a:srgbClr val="01A145"/>
              </a:gs>
              <a:gs pos="100000">
                <a:srgbClr val="B1CB52">
                  <a:alpha val="80000"/>
                </a:srgbClr>
              </a:gs>
            </a:gsLst>
            <a:lin ang="10800000" scaled="0"/>
          </a:gradFill>
          <a:ln>
            <a:noFill/>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lvl="0" algn="ctr"/>
            <a:endParaRPr lang="en-US" noProof="0"/>
          </a:p>
        </p:txBody>
      </p:sp>
      <p:sp>
        <p:nvSpPr>
          <p:cNvPr id="5" name="Title 4"/>
          <p:cNvSpPr>
            <a:spLocks noGrp="1"/>
          </p:cNvSpPr>
          <p:nvPr>
            <p:ph type="title"/>
          </p:nvPr>
        </p:nvSpPr>
        <p:spPr>
          <a:xfrm>
            <a:off x="5362861" y="312635"/>
            <a:ext cx="3660229" cy="1192919"/>
          </a:xfrm>
          <a:prstGeom prst="rect">
            <a:avLst/>
          </a:prstGeom>
        </p:spPr>
        <p:txBody>
          <a:bodyPr wrap="square">
            <a:noAutofit/>
          </a:bodyPr>
          <a:lstStyle>
            <a:lvl1pPr>
              <a:lnSpc>
                <a:spcPts val="3500"/>
              </a:lnSpc>
              <a:defRPr sz="2800"/>
            </a:lvl1pPr>
          </a:lstStyle>
          <a:p>
            <a:r>
              <a:rPr lang="en-US" noProof="0"/>
              <a:t>Click to edit Master title style</a:t>
            </a:r>
          </a:p>
        </p:txBody>
      </p:sp>
      <p:pic>
        <p:nvPicPr>
          <p:cNvPr id="6" name="Picture 5" descr="hp_white.w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75292" y="6140143"/>
            <a:ext cx="411480" cy="411480"/>
          </a:xfrm>
          <a:prstGeom prst="rect">
            <a:avLst/>
          </a:prstGeom>
        </p:spPr>
      </p:pic>
    </p:spTree>
    <p:extLst>
      <p:ext uri="{BB962C8B-B14F-4D97-AF65-F5344CB8AC3E}">
        <p14:creationId xmlns:p14="http://schemas.microsoft.com/office/powerpoint/2010/main" val="40869037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grey (L) with imag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7" name="Parallelogram 6"/>
          <p:cNvSpPr/>
          <p:nvPr userDrawn="1"/>
        </p:nvSpPr>
        <p:spPr>
          <a:xfrm>
            <a:off x="-1752238" y="0"/>
            <a:ext cx="7014870" cy="6858000"/>
          </a:xfrm>
          <a:prstGeom prst="parallelogram">
            <a:avLst>
              <a:gd name="adj" fmla="val 22772"/>
            </a:avLst>
          </a:prstGeom>
          <a:gradFill flip="none" rotWithShape="1">
            <a:gsLst>
              <a:gs pos="0">
                <a:schemeClr val="tx1"/>
              </a:gs>
              <a:gs pos="100000">
                <a:srgbClr val="858689">
                  <a:alpha val="80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lvl="0" algn="ctr"/>
            <a:endParaRPr lang="en-US" noProof="0"/>
          </a:p>
        </p:txBody>
      </p:sp>
      <p:sp>
        <p:nvSpPr>
          <p:cNvPr id="5" name="Title 4"/>
          <p:cNvSpPr>
            <a:spLocks noGrp="1"/>
          </p:cNvSpPr>
          <p:nvPr>
            <p:ph type="title"/>
          </p:nvPr>
        </p:nvSpPr>
        <p:spPr>
          <a:xfrm>
            <a:off x="331200" y="312635"/>
            <a:ext cx="3781140" cy="1192919"/>
          </a:xfrm>
          <a:prstGeom prst="rect">
            <a:avLst/>
          </a:prstGeom>
        </p:spPr>
        <p:txBody>
          <a:bodyPr wrap="square" lIns="0">
            <a:noAutofit/>
          </a:bodyPr>
          <a:lstStyle>
            <a:lvl1pPr>
              <a:lnSpc>
                <a:spcPts val="3500"/>
              </a:lnSpc>
              <a:defRPr sz="2800"/>
            </a:lvl1pPr>
          </a:lstStyle>
          <a:p>
            <a:r>
              <a:rPr lang="en-US" noProof="0" dirty="0"/>
              <a:t>Click to edit Master title style</a:t>
            </a:r>
          </a:p>
        </p:txBody>
      </p:sp>
      <p:pic>
        <p:nvPicPr>
          <p:cNvPr id="6" name="Picture 5" descr="hp_white.w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75292" y="6140143"/>
            <a:ext cx="411480" cy="411480"/>
          </a:xfrm>
          <a:prstGeom prst="rect">
            <a:avLst/>
          </a:prstGeom>
        </p:spPr>
      </p:pic>
      <p:sp>
        <p:nvSpPr>
          <p:cNvPr id="8" name="Footer Placeholder 2"/>
          <p:cNvSpPr txBox="1">
            <a:spLocks/>
          </p:cNvSpPr>
          <p:nvPr userDrawn="1"/>
        </p:nvSpPr>
        <p:spPr>
          <a:xfrm>
            <a:off x="348906" y="6328419"/>
            <a:ext cx="3272643" cy="337415"/>
          </a:xfrm>
          <a:prstGeom prst="rect">
            <a:avLst/>
          </a:prstGeom>
          <a:noFill/>
        </p:spPr>
        <p:txBody>
          <a:bodyPr wrap="square" lIns="0" tIns="0" rIns="0" bIns="0" rtlCol="0" anchor="t" anchorCtr="0">
            <a:noAutofit/>
          </a:bodyPr>
          <a:lstStyle>
            <a:defPPr>
              <a:defRPr lang="en-US"/>
            </a:defPPr>
            <a:lvl1pPr marL="0" algn="l" defTabSz="457200" rtl="0" eaLnBrk="1" latinLnBrk="0" hangingPunct="1">
              <a:defRPr lang="en-US" sz="700" kern="1200" dirty="0">
                <a:solidFill>
                  <a:srgbClr val="C2C2C2"/>
                </a:solidFill>
                <a:latin typeface="Futura Bk"/>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1000"/>
              </a:lnSpc>
            </a:pPr>
            <a:r>
              <a:rPr lang="en-US" dirty="0"/>
              <a:t>© Copyright 2011 Hewlett-Packard Development Company, L.P.  The information contained herein is subject to change without notice. Confidentiality label goes here  </a:t>
            </a:r>
          </a:p>
        </p:txBody>
      </p:sp>
    </p:spTree>
    <p:extLst>
      <p:ext uri="{BB962C8B-B14F-4D97-AF65-F5344CB8AC3E}">
        <p14:creationId xmlns:p14="http://schemas.microsoft.com/office/powerpoint/2010/main" val="489009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grey (R) with imag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7" name="Parallelogram 6"/>
          <p:cNvSpPr/>
          <p:nvPr userDrawn="1"/>
        </p:nvSpPr>
        <p:spPr>
          <a:xfrm>
            <a:off x="3701132" y="0"/>
            <a:ext cx="7014870" cy="6858000"/>
          </a:xfrm>
          <a:prstGeom prst="parallelogram">
            <a:avLst>
              <a:gd name="adj" fmla="val 22772"/>
            </a:avLst>
          </a:prstGeom>
          <a:gradFill flip="none" rotWithShape="1">
            <a:gsLst>
              <a:gs pos="0">
                <a:schemeClr val="tx1"/>
              </a:gs>
              <a:gs pos="100000">
                <a:srgbClr val="858689">
                  <a:alpha val="80000"/>
                </a:srgbClr>
              </a:gs>
            </a:gsLst>
            <a:lin ang="10800000" scaled="0"/>
            <a:tileRect/>
          </a:gradFill>
          <a:ln>
            <a:noFill/>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lvl="0" algn="ctr"/>
            <a:endParaRPr lang="en-US" noProof="0"/>
          </a:p>
        </p:txBody>
      </p:sp>
      <p:sp>
        <p:nvSpPr>
          <p:cNvPr id="5" name="Title 4"/>
          <p:cNvSpPr>
            <a:spLocks noGrp="1"/>
          </p:cNvSpPr>
          <p:nvPr>
            <p:ph type="title"/>
          </p:nvPr>
        </p:nvSpPr>
        <p:spPr>
          <a:xfrm>
            <a:off x="5362861" y="312635"/>
            <a:ext cx="3660229" cy="1192919"/>
          </a:xfrm>
          <a:prstGeom prst="rect">
            <a:avLst/>
          </a:prstGeom>
        </p:spPr>
        <p:txBody>
          <a:bodyPr wrap="square">
            <a:noAutofit/>
          </a:bodyPr>
          <a:lstStyle>
            <a:lvl1pPr>
              <a:lnSpc>
                <a:spcPts val="3500"/>
              </a:lnSpc>
              <a:defRPr sz="2800"/>
            </a:lvl1pPr>
          </a:lstStyle>
          <a:p>
            <a:r>
              <a:rPr lang="en-US" noProof="0"/>
              <a:t>Click to edit Master title style</a:t>
            </a:r>
          </a:p>
        </p:txBody>
      </p:sp>
      <p:pic>
        <p:nvPicPr>
          <p:cNvPr id="6" name="Picture 5" descr="hp_white.w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75292" y="6140143"/>
            <a:ext cx="411480" cy="411480"/>
          </a:xfrm>
          <a:prstGeom prst="rect">
            <a:avLst/>
          </a:prstGeom>
        </p:spPr>
      </p:pic>
    </p:spTree>
    <p:extLst>
      <p:ext uri="{BB962C8B-B14F-4D97-AF65-F5344CB8AC3E}">
        <p14:creationId xmlns:p14="http://schemas.microsoft.com/office/powerpoint/2010/main" val="20999431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Slide_blue textur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73464" y="2776155"/>
            <a:ext cx="7772400" cy="861775"/>
          </a:xfrm>
          <a:prstGeom prst="rect">
            <a:avLst/>
          </a:prstGeom>
        </p:spPr>
        <p:txBody>
          <a:bodyPr wrap="square" lIns="0" tIns="0" rIns="0" bIns="0" anchor="b" anchorCtr="0">
            <a:noAutofit/>
          </a:bodyPr>
          <a:lstStyle>
            <a:lvl1pPr algn="l">
              <a:lnSpc>
                <a:spcPct val="106000"/>
              </a:lnSpc>
              <a:defRPr sz="4000">
                <a:solidFill>
                  <a:schemeClr val="bg1"/>
                </a:solidFill>
                <a:latin typeface="Futura Hv"/>
                <a:cs typeface="Futura"/>
              </a:defRPr>
            </a:lvl1pPr>
          </a:lstStyle>
          <a:p>
            <a:r>
              <a:rPr lang="en-US" noProof="0" dirty="0"/>
              <a:t>Click to edit Master title style</a:t>
            </a:r>
          </a:p>
        </p:txBody>
      </p:sp>
      <p:pic>
        <p:nvPicPr>
          <p:cNvPr id="11" name="Picture 10" descr="hp_white.w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185942" y="3127291"/>
            <a:ext cx="548640" cy="548640"/>
          </a:xfrm>
          <a:prstGeom prst="rect">
            <a:avLst/>
          </a:prstGeom>
        </p:spPr>
      </p:pic>
    </p:spTree>
    <p:extLst>
      <p:ext uri="{BB962C8B-B14F-4D97-AF65-F5344CB8AC3E}">
        <p14:creationId xmlns:p14="http://schemas.microsoft.com/office/powerpoint/2010/main" val="3391851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red_textur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73464" y="5477256"/>
            <a:ext cx="7772400" cy="297232"/>
          </a:xfrm>
          <a:prstGeom prst="rect">
            <a:avLst/>
          </a:prstGeom>
        </p:spPr>
        <p:txBody>
          <a:bodyPr wrap="square" lIns="0" tIns="0" rIns="0" bIns="0">
            <a:noAutofit/>
          </a:bodyPr>
          <a:lstStyle>
            <a:lvl1pPr marL="0" indent="0" algn="l">
              <a:lnSpc>
                <a:spcPts val="1750"/>
              </a:lnSpc>
              <a:spcBef>
                <a:spcPts val="0"/>
              </a:spcBef>
              <a:buNone/>
              <a:defRPr sz="1400">
                <a:solidFill>
                  <a:srgbClr val="FFFFFF"/>
                </a:solidFill>
                <a:latin typeface="Futura Bk"/>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Click to edit Master subtitle style</a:t>
            </a:r>
          </a:p>
        </p:txBody>
      </p:sp>
      <p:sp>
        <p:nvSpPr>
          <p:cNvPr id="14" name="Title 1"/>
          <p:cNvSpPr>
            <a:spLocks noGrp="1"/>
          </p:cNvSpPr>
          <p:nvPr>
            <p:ph type="ctrTitle"/>
          </p:nvPr>
        </p:nvSpPr>
        <p:spPr>
          <a:xfrm>
            <a:off x="373464" y="2779776"/>
            <a:ext cx="7772400" cy="861775"/>
          </a:xfrm>
          <a:prstGeom prst="rect">
            <a:avLst/>
          </a:prstGeom>
        </p:spPr>
        <p:txBody>
          <a:bodyPr wrap="square" lIns="0" tIns="0" rIns="0" bIns="0" anchor="b" anchorCtr="0">
            <a:noAutofit/>
          </a:bodyPr>
          <a:lstStyle>
            <a:lvl1pPr algn="l">
              <a:lnSpc>
                <a:spcPct val="106000"/>
              </a:lnSpc>
              <a:defRPr sz="4000">
                <a:solidFill>
                  <a:schemeClr val="bg1"/>
                </a:solidFill>
                <a:latin typeface="Futura Hv"/>
                <a:cs typeface="Futura"/>
              </a:defRPr>
            </a:lvl1pPr>
          </a:lstStyle>
          <a:p>
            <a:r>
              <a:rPr lang="en-US" noProof="0" dirty="0"/>
              <a:t>Click to edit Master title style</a:t>
            </a:r>
          </a:p>
        </p:txBody>
      </p:sp>
      <p:pic>
        <p:nvPicPr>
          <p:cNvPr id="6" name="Picture 5" descr="hp_white.w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185942" y="3127291"/>
            <a:ext cx="548640" cy="548640"/>
          </a:xfrm>
          <a:prstGeom prst="rect">
            <a:avLst/>
          </a:prstGeom>
        </p:spPr>
      </p:pic>
    </p:spTree>
    <p:extLst>
      <p:ext uri="{BB962C8B-B14F-4D97-AF65-F5344CB8AC3E}">
        <p14:creationId xmlns:p14="http://schemas.microsoft.com/office/powerpoint/2010/main" val="7873091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Slide_red textur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14" name="Title 1"/>
          <p:cNvSpPr>
            <a:spLocks noGrp="1"/>
          </p:cNvSpPr>
          <p:nvPr>
            <p:ph type="ctrTitle"/>
          </p:nvPr>
        </p:nvSpPr>
        <p:spPr>
          <a:xfrm>
            <a:off x="373464" y="2779776"/>
            <a:ext cx="7772400" cy="861775"/>
          </a:xfrm>
          <a:prstGeom prst="rect">
            <a:avLst/>
          </a:prstGeom>
        </p:spPr>
        <p:txBody>
          <a:bodyPr wrap="square" lIns="0" tIns="0" rIns="0" bIns="0" anchor="b" anchorCtr="0">
            <a:noAutofit/>
          </a:bodyPr>
          <a:lstStyle>
            <a:lvl1pPr algn="l">
              <a:lnSpc>
                <a:spcPct val="106000"/>
              </a:lnSpc>
              <a:defRPr sz="4000">
                <a:solidFill>
                  <a:schemeClr val="bg1"/>
                </a:solidFill>
                <a:latin typeface="Futura Hv"/>
                <a:cs typeface="Futura"/>
              </a:defRPr>
            </a:lvl1pPr>
          </a:lstStyle>
          <a:p>
            <a:r>
              <a:rPr lang="en-US" noProof="0" dirty="0"/>
              <a:t>Click to edit Master title style</a:t>
            </a:r>
          </a:p>
        </p:txBody>
      </p:sp>
      <p:pic>
        <p:nvPicPr>
          <p:cNvPr id="6" name="Picture 5" descr="hp_white.w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185942" y="3127291"/>
            <a:ext cx="548640" cy="548640"/>
          </a:xfrm>
          <a:prstGeom prst="rect">
            <a:avLst/>
          </a:prstGeom>
        </p:spPr>
      </p:pic>
    </p:spTree>
    <p:extLst>
      <p:ext uri="{BB962C8B-B14F-4D97-AF65-F5344CB8AC3E}">
        <p14:creationId xmlns:p14="http://schemas.microsoft.com/office/powerpoint/2010/main" val="16086096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Slide_green textur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373464" y="2779776"/>
            <a:ext cx="7772400" cy="861775"/>
          </a:xfrm>
          <a:prstGeom prst="rect">
            <a:avLst/>
          </a:prstGeom>
        </p:spPr>
        <p:txBody>
          <a:bodyPr wrap="square" lIns="0" tIns="0" rIns="0" bIns="0" anchor="b" anchorCtr="0">
            <a:noAutofit/>
          </a:bodyPr>
          <a:lstStyle>
            <a:lvl1pPr algn="l">
              <a:lnSpc>
                <a:spcPct val="106000"/>
              </a:lnSpc>
              <a:defRPr sz="4000">
                <a:solidFill>
                  <a:schemeClr val="bg1"/>
                </a:solidFill>
                <a:latin typeface="Futura Hv"/>
                <a:cs typeface="Futura"/>
              </a:defRPr>
            </a:lvl1pPr>
          </a:lstStyle>
          <a:p>
            <a:r>
              <a:rPr lang="en-US" noProof="0"/>
              <a:t>Click to edit Master title style</a:t>
            </a:r>
          </a:p>
        </p:txBody>
      </p:sp>
      <p:pic>
        <p:nvPicPr>
          <p:cNvPr id="6" name="Picture 5" descr="hp_white.w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185942" y="3127291"/>
            <a:ext cx="548640" cy="548640"/>
          </a:xfrm>
          <a:prstGeom prst="rect">
            <a:avLst/>
          </a:prstGeom>
        </p:spPr>
      </p:pic>
    </p:spTree>
    <p:extLst>
      <p:ext uri="{BB962C8B-B14F-4D97-AF65-F5344CB8AC3E}">
        <p14:creationId xmlns:p14="http://schemas.microsoft.com/office/powerpoint/2010/main" val="6344673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 Line/1 subhead line with content">
    <p:bg>
      <p:bgPr>
        <a:solidFill>
          <a:schemeClr val="tx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31470" y="749430"/>
            <a:ext cx="8229600" cy="502701"/>
          </a:xfrm>
          <a:prstGeom prst="rect">
            <a:avLst/>
          </a:prstGeom>
        </p:spPr>
        <p:txBody>
          <a:bodyPr>
            <a:noAutofit/>
          </a:bodyPr>
          <a:lstStyle>
            <a:lvl1pPr marL="0" indent="0" algn="l">
              <a:lnSpc>
                <a:spcPts val="3000"/>
              </a:lnSpc>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Click to edit Master subtitle style</a:t>
            </a:r>
          </a:p>
        </p:txBody>
      </p:sp>
      <p:sp>
        <p:nvSpPr>
          <p:cNvPr id="7" name="Title 6"/>
          <p:cNvSpPr>
            <a:spLocks noGrp="1"/>
          </p:cNvSpPr>
          <p:nvPr>
            <p:ph type="title"/>
          </p:nvPr>
        </p:nvSpPr>
        <p:spPr>
          <a:xfrm>
            <a:off x="331470" y="360198"/>
            <a:ext cx="8229600" cy="523220"/>
          </a:xfrm>
          <a:prstGeom prst="rect">
            <a:avLst/>
          </a:prstGeom>
        </p:spPr>
        <p:txBody>
          <a:bodyPr>
            <a:noAutofit/>
          </a:bodyPr>
          <a:lstStyle/>
          <a:p>
            <a:r>
              <a:rPr lang="en-US" noProof="0"/>
              <a:t>Click to edit Master title style</a:t>
            </a:r>
          </a:p>
        </p:txBody>
      </p:sp>
      <p:sp>
        <p:nvSpPr>
          <p:cNvPr id="11" name="Text Placeholder 10"/>
          <p:cNvSpPr>
            <a:spLocks noGrp="1"/>
          </p:cNvSpPr>
          <p:nvPr>
            <p:ph type="body" sz="quarter" idx="14"/>
          </p:nvPr>
        </p:nvSpPr>
        <p:spPr>
          <a:xfrm>
            <a:off x="331200" y="1747842"/>
            <a:ext cx="8466436" cy="3936485"/>
          </a:xfrm>
          <a:prstGeom prst="rect">
            <a:avLst/>
          </a:prstGeom>
        </p:spPr>
        <p:txBody>
          <a:bodyPr>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4197099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763C6C19-AF66-4D3D-91A1-5571C5442F18}" type="datetimeFigureOut">
              <a:rPr lang="en-GB" smtClean="0"/>
              <a:t>11/11/2025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2243CB4-EB89-4B55-9FD4-50EC632B96F7}" type="slidenum">
              <a:rPr lang="en-GB" smtClean="0"/>
              <a:t>‹#›</a:t>
            </a:fld>
            <a:endParaRPr lang="en-GB"/>
          </a:p>
        </p:txBody>
      </p:sp>
    </p:spTree>
    <p:extLst>
      <p:ext uri="{BB962C8B-B14F-4D97-AF65-F5344CB8AC3E}">
        <p14:creationId xmlns:p14="http://schemas.microsoft.com/office/powerpoint/2010/main" val="10578702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 Line/1 subhead line with content">
    <p:bg>
      <p:bgPr>
        <a:solidFill>
          <a:schemeClr val="tx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31470" y="749430"/>
            <a:ext cx="8229600" cy="502701"/>
          </a:xfrm>
          <a:prstGeom prst="rect">
            <a:avLst/>
          </a:prstGeom>
        </p:spPr>
        <p:txBody>
          <a:bodyPr>
            <a:noAutofit/>
          </a:bodyPr>
          <a:lstStyle>
            <a:lvl1pPr marL="0" indent="0" algn="l">
              <a:lnSpc>
                <a:spcPts val="3000"/>
              </a:lnSpc>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Click to edit Master subtitle style</a:t>
            </a:r>
          </a:p>
        </p:txBody>
      </p:sp>
      <p:sp>
        <p:nvSpPr>
          <p:cNvPr id="7" name="Title 6"/>
          <p:cNvSpPr>
            <a:spLocks noGrp="1"/>
          </p:cNvSpPr>
          <p:nvPr>
            <p:ph type="title"/>
          </p:nvPr>
        </p:nvSpPr>
        <p:spPr>
          <a:xfrm>
            <a:off x="331470" y="360198"/>
            <a:ext cx="8229600" cy="523220"/>
          </a:xfrm>
        </p:spPr>
        <p:txBody>
          <a:bodyPr>
            <a:noAutofit/>
          </a:bodyPr>
          <a:lstStyle/>
          <a:p>
            <a:r>
              <a:rPr lang="en-US" noProof="0"/>
              <a:t>Click to edit Master title style</a:t>
            </a:r>
          </a:p>
        </p:txBody>
      </p:sp>
      <p:sp>
        <p:nvSpPr>
          <p:cNvPr id="11" name="Text Placeholder 10"/>
          <p:cNvSpPr>
            <a:spLocks noGrp="1"/>
          </p:cNvSpPr>
          <p:nvPr>
            <p:ph type="body" sz="quarter" idx="14"/>
          </p:nvPr>
        </p:nvSpPr>
        <p:spPr>
          <a:xfrm>
            <a:off x="331200" y="1747842"/>
            <a:ext cx="8466436" cy="3936485"/>
          </a:xfrm>
        </p:spPr>
        <p:txBody>
          <a:bodyPr>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4197099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 Line/1 subhead line with content and pictur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31470" y="749808"/>
            <a:ext cx="4019316" cy="502701"/>
          </a:xfrm>
          <a:prstGeom prst="rect">
            <a:avLst/>
          </a:prstGeom>
        </p:spPr>
        <p:txBody>
          <a:bodyPr wrap="square">
            <a:noAutofit/>
          </a:bodyPr>
          <a:lstStyle>
            <a:lvl1pPr marL="0" indent="0" algn="l">
              <a:lnSpc>
                <a:spcPts val="3000"/>
              </a:lnSpc>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7" name="Title 6"/>
          <p:cNvSpPr>
            <a:spLocks noGrp="1"/>
          </p:cNvSpPr>
          <p:nvPr>
            <p:ph type="title"/>
          </p:nvPr>
        </p:nvSpPr>
        <p:spPr>
          <a:xfrm>
            <a:off x="331471" y="360198"/>
            <a:ext cx="4013649" cy="858161"/>
          </a:xfrm>
        </p:spPr>
        <p:txBody>
          <a:bodyPr>
            <a:noAutofit/>
          </a:bodyPr>
          <a:lstStyle/>
          <a:p>
            <a:r>
              <a:rPr lang="en-US" noProof="0" dirty="0"/>
              <a:t>Click to edit Master title style</a:t>
            </a:r>
          </a:p>
        </p:txBody>
      </p:sp>
      <p:sp>
        <p:nvSpPr>
          <p:cNvPr id="6" name="Text Placeholder 5"/>
          <p:cNvSpPr>
            <a:spLocks noGrp="1"/>
          </p:cNvSpPr>
          <p:nvPr>
            <p:ph type="body" sz="quarter" idx="10"/>
          </p:nvPr>
        </p:nvSpPr>
        <p:spPr>
          <a:xfrm>
            <a:off x="331201" y="1746504"/>
            <a:ext cx="4031345" cy="4027200"/>
          </a:xfrm>
        </p:spPr>
        <p:txBody>
          <a:bodyPr>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Picture Placeholder 7"/>
          <p:cNvSpPr>
            <a:spLocks noGrp="1"/>
          </p:cNvSpPr>
          <p:nvPr>
            <p:ph type="pic" sz="quarter" idx="11"/>
          </p:nvPr>
        </p:nvSpPr>
        <p:spPr>
          <a:xfrm>
            <a:off x="4637088" y="452967"/>
            <a:ext cx="4157662" cy="5257800"/>
          </a:xfrm>
          <a:prstGeom prst="rect">
            <a:avLst/>
          </a:prstGeom>
          <a:effectLst/>
        </p:spPr>
        <p:txBody>
          <a:bodyPr>
            <a:noAutofit/>
          </a:bodyPr>
          <a:lstStyle/>
          <a:p>
            <a:endParaRPr lang="en-US" noProof="0"/>
          </a:p>
        </p:txBody>
      </p:sp>
    </p:spTree>
    <p:extLst>
      <p:ext uri="{BB962C8B-B14F-4D97-AF65-F5344CB8AC3E}">
        <p14:creationId xmlns:p14="http://schemas.microsoft.com/office/powerpoint/2010/main" val="15057575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Line/1 subhead line with 2 content area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31470" y="749808"/>
            <a:ext cx="4019316" cy="502701"/>
          </a:xfrm>
          <a:prstGeom prst="rect">
            <a:avLst/>
          </a:prstGeom>
        </p:spPr>
        <p:txBody>
          <a:bodyPr wrap="square">
            <a:noAutofit/>
          </a:bodyPr>
          <a:lstStyle>
            <a:lvl1pPr marL="0" indent="0" algn="l">
              <a:lnSpc>
                <a:spcPts val="3000"/>
              </a:lnSpc>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7" name="Title 6"/>
          <p:cNvSpPr>
            <a:spLocks noGrp="1"/>
          </p:cNvSpPr>
          <p:nvPr>
            <p:ph type="title"/>
          </p:nvPr>
        </p:nvSpPr>
        <p:spPr>
          <a:xfrm>
            <a:off x="331471" y="360198"/>
            <a:ext cx="4013649" cy="1036181"/>
          </a:xfrm>
        </p:spPr>
        <p:txBody>
          <a:bodyPr>
            <a:noAutofit/>
          </a:bodyPr>
          <a:lstStyle/>
          <a:p>
            <a:r>
              <a:rPr lang="en-US" noProof="0"/>
              <a:t>Click to edit Master title style</a:t>
            </a:r>
          </a:p>
        </p:txBody>
      </p:sp>
      <p:sp>
        <p:nvSpPr>
          <p:cNvPr id="6" name="Text Placeholder 5"/>
          <p:cNvSpPr>
            <a:spLocks noGrp="1"/>
          </p:cNvSpPr>
          <p:nvPr>
            <p:ph type="body" sz="quarter" idx="10"/>
          </p:nvPr>
        </p:nvSpPr>
        <p:spPr>
          <a:xfrm>
            <a:off x="3197186" y="1746504"/>
            <a:ext cx="5537932" cy="3974699"/>
          </a:xfrm>
        </p:spPr>
        <p:txBody>
          <a:bodyPr>
            <a:noAutofit/>
          </a:bodyPr>
          <a:lstStyle>
            <a:lvl1pPr>
              <a:defRPr>
                <a:solidFill>
                  <a:schemeClr val="accent1"/>
                </a:solidFill>
                <a:latin typeface="Futura Hv"/>
                <a:cs typeface="Futura Hv"/>
              </a:defRPr>
            </a:lvl1pPr>
            <a:lvl2pPr marL="0" indent="0">
              <a:buNone/>
              <a:defRPr/>
            </a:lvl2pPr>
            <a:lvl3pPr marL="165600" indent="-165600">
              <a:buFont typeface="Lucida Grande"/>
              <a:buChar char="•"/>
              <a:defRPr sz="1800"/>
            </a:lvl3pPr>
            <a:lvl4pPr marL="298800" indent="-126000">
              <a:buSzPct val="100000"/>
              <a:buFont typeface="Lucida Grande"/>
              <a:buChar char="–"/>
              <a:defRPr/>
            </a:lvl4pPr>
            <a:lvl5pPr marL="410400" indent="-122400">
              <a:buSzPct val="80000"/>
              <a:buFont typeface="Courier New"/>
              <a:buChar char="o"/>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Text Placeholder 4"/>
          <p:cNvSpPr>
            <a:spLocks noGrp="1"/>
          </p:cNvSpPr>
          <p:nvPr>
            <p:ph type="body" sz="quarter" idx="11"/>
          </p:nvPr>
        </p:nvSpPr>
        <p:spPr>
          <a:xfrm>
            <a:off x="330201" y="1746504"/>
            <a:ext cx="2542125" cy="3974699"/>
          </a:xfrm>
        </p:spPr>
        <p:txBody>
          <a:bodyPr>
            <a:noAutofit/>
          </a:bodyPr>
          <a:lstStyle>
            <a:lvl1pPr>
              <a:defRPr>
                <a:solidFill>
                  <a:schemeClr val="accent1"/>
                </a:solidFill>
                <a:latin typeface="Futura Hv"/>
                <a:cs typeface="Futura Hv"/>
              </a:defRPr>
            </a:lvl1pPr>
            <a:lvl2pPr marL="0" indent="0">
              <a:buNone/>
              <a:defRPr>
                <a:latin typeface="Futura Hv"/>
                <a:cs typeface="Futura Hv"/>
              </a:defRPr>
            </a:lvl2pPr>
            <a:lvl3pPr marL="165600" indent="-165600">
              <a:buFont typeface="Lucida Grande"/>
              <a:buChar char="•"/>
              <a:defRPr sz="1800"/>
            </a:lvl3pPr>
            <a:lvl4pPr marL="298800" indent="-126000">
              <a:buSzPct val="100000"/>
              <a:buFont typeface="Lucida Grande"/>
              <a:buChar char="–"/>
              <a:defRPr/>
            </a:lvl4pPr>
            <a:lvl5pPr marL="410400" indent="-122400">
              <a:buSzPct val="80000"/>
              <a:buFont typeface="Courier New"/>
              <a:buChar char="o"/>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Slide Number Placeholder 2"/>
          <p:cNvSpPr>
            <a:spLocks noGrp="1"/>
          </p:cNvSpPr>
          <p:nvPr>
            <p:ph type="sldNum" sz="quarter" idx="4"/>
          </p:nvPr>
        </p:nvSpPr>
        <p:spPr>
          <a:xfrm>
            <a:off x="348905" y="6328800"/>
            <a:ext cx="182186" cy="166427"/>
          </a:xfrm>
          <a:prstGeom prst="rect">
            <a:avLst/>
          </a:prstGeom>
          <a:noFill/>
        </p:spPr>
        <p:txBody>
          <a:bodyPr wrap="square" lIns="0" tIns="0" rIns="0" bIns="0" rtlCol="0" anchor="t" anchorCtr="0">
            <a:noAutofit/>
          </a:bodyPr>
          <a:lstStyle>
            <a:lvl1pPr>
              <a:defRPr lang="en-US" sz="700" smtClean="0">
                <a:solidFill>
                  <a:srgbClr val="C2C2C2"/>
                </a:solidFill>
                <a:latin typeface="Futura Bk"/>
              </a:defRPr>
            </a:lvl1pPr>
          </a:lstStyle>
          <a:p>
            <a:pPr marL="190800" indent="-190800">
              <a:lnSpc>
                <a:spcPts val="1000"/>
              </a:lnSpc>
            </a:pPr>
            <a:fld id="{33088DE5-1DDF-C242-AF39-BA25983D68D6}" type="slidenum">
              <a:rPr lang="en-US" noProof="0" smtClean="0"/>
              <a:pPr marL="190800" indent="-190800">
                <a:lnSpc>
                  <a:spcPts val="1000"/>
                </a:lnSpc>
              </a:pPr>
              <a:t>‹#›</a:t>
            </a:fld>
            <a:endParaRPr lang="en-US" noProof="0" dirty="0"/>
          </a:p>
        </p:txBody>
      </p:sp>
    </p:spTree>
    <p:extLst>
      <p:ext uri="{BB962C8B-B14F-4D97-AF65-F5344CB8AC3E}">
        <p14:creationId xmlns:p14="http://schemas.microsoft.com/office/powerpoint/2010/main" val="1392693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Line/blank">
    <p:spTree>
      <p:nvGrpSpPr>
        <p:cNvPr id="1" name=""/>
        <p:cNvGrpSpPr/>
        <p:nvPr/>
      </p:nvGrpSpPr>
      <p:grpSpPr>
        <a:xfrm>
          <a:off x="0" y="0"/>
          <a:ext cx="0" cy="0"/>
          <a:chOff x="0" y="0"/>
          <a:chExt cx="0" cy="0"/>
        </a:xfrm>
      </p:grpSpPr>
      <p:sp>
        <p:nvSpPr>
          <p:cNvPr id="7" name="Title 6"/>
          <p:cNvSpPr>
            <a:spLocks noGrp="1"/>
          </p:cNvSpPr>
          <p:nvPr>
            <p:ph type="title"/>
          </p:nvPr>
        </p:nvSpPr>
        <p:spPr>
          <a:xfrm>
            <a:off x="331470" y="360198"/>
            <a:ext cx="8229600" cy="523220"/>
          </a:xfrm>
        </p:spPr>
        <p:txBody>
          <a:bodyPr/>
          <a:lstStyle/>
          <a:p>
            <a:r>
              <a:rPr lang="en-US" noProof="0" dirty="0"/>
              <a:t>Click to edit Master title style</a:t>
            </a:r>
          </a:p>
        </p:txBody>
      </p:sp>
    </p:spTree>
    <p:extLst>
      <p:ext uri="{BB962C8B-B14F-4D97-AF65-F5344CB8AC3E}">
        <p14:creationId xmlns:p14="http://schemas.microsoft.com/office/powerpoint/2010/main" val="14432272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Line/1 Subheadline/Blank">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31470" y="749808"/>
            <a:ext cx="8229600" cy="502701"/>
          </a:xfrm>
          <a:prstGeom prst="rect">
            <a:avLst/>
          </a:prstGeom>
        </p:spPr>
        <p:txBody>
          <a:bodyPr>
            <a:noAutofit/>
          </a:bodyPr>
          <a:lstStyle>
            <a:lvl1pPr marL="0" indent="0" algn="l">
              <a:lnSpc>
                <a:spcPts val="3000"/>
              </a:lnSpc>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7" name="Title 6"/>
          <p:cNvSpPr>
            <a:spLocks noGrp="1"/>
          </p:cNvSpPr>
          <p:nvPr>
            <p:ph type="title"/>
          </p:nvPr>
        </p:nvSpPr>
        <p:spPr>
          <a:xfrm>
            <a:off x="331470" y="360198"/>
            <a:ext cx="8229600" cy="523220"/>
          </a:xfrm>
        </p:spPr>
        <p:txBody>
          <a:bodyPr>
            <a:noAutofit/>
          </a:bodyPr>
          <a:lstStyle/>
          <a:p>
            <a:r>
              <a:rPr lang="en-US" noProof="0"/>
              <a:t>Click to edit Master title style</a:t>
            </a:r>
          </a:p>
        </p:txBody>
      </p:sp>
    </p:spTree>
    <p:extLst>
      <p:ext uri="{BB962C8B-B14F-4D97-AF65-F5344CB8AC3E}">
        <p14:creationId xmlns:p14="http://schemas.microsoft.com/office/powerpoint/2010/main" val="5302709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Line/1 Subhead line and content">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31470" y="749808"/>
            <a:ext cx="4019316" cy="502701"/>
          </a:xfrm>
          <a:prstGeom prst="rect">
            <a:avLst/>
          </a:prstGeom>
        </p:spPr>
        <p:txBody>
          <a:bodyPr wrap="square">
            <a:noAutofit/>
          </a:bodyPr>
          <a:lstStyle>
            <a:lvl1pPr marL="0" indent="0" algn="l">
              <a:lnSpc>
                <a:spcPts val="3000"/>
              </a:lnSpc>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Click to edit Master subtitle style</a:t>
            </a:r>
          </a:p>
        </p:txBody>
      </p:sp>
      <p:sp>
        <p:nvSpPr>
          <p:cNvPr id="7" name="Title 6"/>
          <p:cNvSpPr>
            <a:spLocks noGrp="1"/>
          </p:cNvSpPr>
          <p:nvPr>
            <p:ph type="title"/>
          </p:nvPr>
        </p:nvSpPr>
        <p:spPr>
          <a:xfrm>
            <a:off x="331471" y="360198"/>
            <a:ext cx="6728548" cy="1036181"/>
          </a:xfrm>
        </p:spPr>
        <p:txBody>
          <a:bodyPr>
            <a:noAutofit/>
          </a:bodyPr>
          <a:lstStyle/>
          <a:p>
            <a:r>
              <a:rPr lang="en-US" noProof="0" dirty="0"/>
              <a:t>Click to edit Master title style</a:t>
            </a:r>
          </a:p>
        </p:txBody>
      </p:sp>
      <p:sp>
        <p:nvSpPr>
          <p:cNvPr id="6" name="Text Placeholder 5"/>
          <p:cNvSpPr>
            <a:spLocks noGrp="1"/>
          </p:cNvSpPr>
          <p:nvPr>
            <p:ph type="body" sz="quarter" idx="10"/>
          </p:nvPr>
        </p:nvSpPr>
        <p:spPr>
          <a:xfrm>
            <a:off x="331201" y="1746504"/>
            <a:ext cx="4031345" cy="4027200"/>
          </a:xfrm>
        </p:spPr>
        <p:txBody>
          <a:bodyPr>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4026253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green_textur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73464" y="5477256"/>
            <a:ext cx="7772400" cy="297232"/>
          </a:xfrm>
          <a:prstGeom prst="rect">
            <a:avLst/>
          </a:prstGeom>
        </p:spPr>
        <p:txBody>
          <a:bodyPr wrap="square" lIns="0" tIns="0" rIns="0" bIns="0">
            <a:noAutofit/>
          </a:bodyPr>
          <a:lstStyle>
            <a:lvl1pPr marL="0" indent="0" algn="l">
              <a:lnSpc>
                <a:spcPts val="1750"/>
              </a:lnSpc>
              <a:spcBef>
                <a:spcPts val="0"/>
              </a:spcBef>
              <a:buNone/>
              <a:defRPr sz="1400">
                <a:solidFill>
                  <a:srgbClr val="FFFFFF"/>
                </a:solidFill>
                <a:latin typeface="Futura Bk"/>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10" name="Title 1"/>
          <p:cNvSpPr>
            <a:spLocks noGrp="1"/>
          </p:cNvSpPr>
          <p:nvPr>
            <p:ph type="ctrTitle"/>
          </p:nvPr>
        </p:nvSpPr>
        <p:spPr>
          <a:xfrm>
            <a:off x="373464" y="2779776"/>
            <a:ext cx="7772400" cy="861775"/>
          </a:xfrm>
          <a:prstGeom prst="rect">
            <a:avLst/>
          </a:prstGeom>
        </p:spPr>
        <p:txBody>
          <a:bodyPr wrap="square" lIns="0" tIns="0" rIns="0" bIns="0" anchor="b" anchorCtr="0">
            <a:noAutofit/>
          </a:bodyPr>
          <a:lstStyle>
            <a:lvl1pPr algn="l">
              <a:lnSpc>
                <a:spcPct val="106000"/>
              </a:lnSpc>
              <a:defRPr sz="4000">
                <a:solidFill>
                  <a:schemeClr val="bg1"/>
                </a:solidFill>
                <a:latin typeface="Futura Hv"/>
                <a:cs typeface="Futura"/>
              </a:defRPr>
            </a:lvl1pPr>
          </a:lstStyle>
          <a:p>
            <a:r>
              <a:rPr lang="en-US" noProof="0"/>
              <a:t>Click to edit Master title style</a:t>
            </a:r>
          </a:p>
        </p:txBody>
      </p:sp>
      <p:pic>
        <p:nvPicPr>
          <p:cNvPr id="6" name="Picture 5" descr="hp_white.w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185942" y="3127291"/>
            <a:ext cx="548640" cy="548640"/>
          </a:xfrm>
          <a:prstGeom prst="rect">
            <a:avLst/>
          </a:prstGeom>
        </p:spPr>
      </p:pic>
    </p:spTree>
    <p:extLst>
      <p:ext uri="{BB962C8B-B14F-4D97-AF65-F5344CB8AC3E}">
        <p14:creationId xmlns:p14="http://schemas.microsoft.com/office/powerpoint/2010/main" val="23645403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4" name="Picture Placeholder 3"/>
          <p:cNvSpPr>
            <a:spLocks noGrp="1"/>
          </p:cNvSpPr>
          <p:nvPr>
            <p:ph type="pic" sz="quarter" idx="11" hasCustomPrompt="1"/>
          </p:nvPr>
        </p:nvSpPr>
        <p:spPr>
          <a:xfrm>
            <a:off x="4629150" y="463551"/>
            <a:ext cx="4171950" cy="5256167"/>
          </a:xfrm>
          <a:solidFill>
            <a:schemeClr val="tx2"/>
          </a:solidFill>
        </p:spPr>
        <p:txBody>
          <a:bodyPr wrap="square" anchor="ctr" anchorCtr="0">
            <a:noAutofit/>
          </a:bodyPr>
          <a:lstStyle>
            <a:lvl1pPr algn="ctr">
              <a:lnSpc>
                <a:spcPts val="3000"/>
              </a:lnSpc>
              <a:defRPr sz="2000">
                <a:solidFill>
                  <a:schemeClr val="bg1"/>
                </a:solidFill>
                <a:latin typeface="Futura Hv"/>
                <a:cs typeface="Futura Hv"/>
              </a:defRPr>
            </a:lvl1pPr>
          </a:lstStyle>
          <a:p>
            <a:r>
              <a:rPr lang="en-US" noProof="0"/>
              <a:t>Image Area</a:t>
            </a:r>
          </a:p>
        </p:txBody>
      </p:sp>
      <p:sp>
        <p:nvSpPr>
          <p:cNvPr id="8" name="Rectangle 7"/>
          <p:cNvSpPr/>
          <p:nvPr userDrawn="1"/>
        </p:nvSpPr>
        <p:spPr>
          <a:xfrm>
            <a:off x="339659" y="462697"/>
            <a:ext cx="8461915" cy="6083967"/>
          </a:xfrm>
          <a:prstGeom prst="rect">
            <a:avLst/>
          </a:prstGeom>
          <a:noFill/>
          <a:ln w="12700"/>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noProof="0"/>
          </a:p>
        </p:txBody>
      </p:sp>
      <p:cxnSp>
        <p:nvCxnSpPr>
          <p:cNvPr id="9" name="Straight Connector 8"/>
          <p:cNvCxnSpPr/>
          <p:nvPr userDrawn="1"/>
        </p:nvCxnSpPr>
        <p:spPr>
          <a:xfrm>
            <a:off x="324891" y="807257"/>
            <a:ext cx="8476683" cy="0"/>
          </a:xfrm>
          <a:prstGeom prst="line">
            <a:avLst/>
          </a:prstGeom>
          <a:noFill/>
          <a:ln w="12700"/>
          <a:effectLst/>
        </p:spPr>
        <p:style>
          <a:lnRef idx="1">
            <a:schemeClr val="accent1"/>
          </a:lnRef>
          <a:fillRef idx="3">
            <a:schemeClr val="accent1"/>
          </a:fillRef>
          <a:effectRef idx="2">
            <a:schemeClr val="accent1"/>
          </a:effectRef>
          <a:fontRef idx="minor">
            <a:schemeClr val="lt1"/>
          </a:fontRef>
        </p:style>
      </p:cxnSp>
      <p:cxnSp>
        <p:nvCxnSpPr>
          <p:cNvPr id="10" name="Straight Connector 9"/>
          <p:cNvCxnSpPr/>
          <p:nvPr userDrawn="1"/>
        </p:nvCxnSpPr>
        <p:spPr>
          <a:xfrm>
            <a:off x="324891" y="1299488"/>
            <a:ext cx="8476683" cy="0"/>
          </a:xfrm>
          <a:prstGeom prst="line">
            <a:avLst/>
          </a:prstGeom>
          <a:noFill/>
          <a:ln w="12700"/>
          <a:effectLst/>
        </p:spPr>
        <p:style>
          <a:lnRef idx="1">
            <a:schemeClr val="accent1"/>
          </a:lnRef>
          <a:fillRef idx="3">
            <a:schemeClr val="accent1"/>
          </a:fillRef>
          <a:effectRef idx="2">
            <a:schemeClr val="accent1"/>
          </a:effectRef>
          <a:fontRef idx="minor">
            <a:schemeClr val="lt1"/>
          </a:fontRef>
        </p:style>
      </p:cxnSp>
      <p:cxnSp>
        <p:nvCxnSpPr>
          <p:cNvPr id="11" name="Straight Connector 10"/>
          <p:cNvCxnSpPr/>
          <p:nvPr userDrawn="1"/>
        </p:nvCxnSpPr>
        <p:spPr>
          <a:xfrm>
            <a:off x="324891" y="2323327"/>
            <a:ext cx="8476683" cy="0"/>
          </a:xfrm>
          <a:prstGeom prst="line">
            <a:avLst/>
          </a:prstGeom>
          <a:noFill/>
          <a:ln w="12700"/>
          <a:effectLst/>
        </p:spPr>
        <p:style>
          <a:lnRef idx="1">
            <a:schemeClr val="accent1"/>
          </a:lnRef>
          <a:fillRef idx="3">
            <a:schemeClr val="accent1"/>
          </a:fillRef>
          <a:effectRef idx="2">
            <a:schemeClr val="accent1"/>
          </a:effectRef>
          <a:fontRef idx="minor">
            <a:schemeClr val="lt1"/>
          </a:fontRef>
        </p:style>
      </p:cxnSp>
      <p:cxnSp>
        <p:nvCxnSpPr>
          <p:cNvPr id="13" name="Straight Connector 12"/>
          <p:cNvCxnSpPr/>
          <p:nvPr userDrawn="1"/>
        </p:nvCxnSpPr>
        <p:spPr>
          <a:xfrm>
            <a:off x="324891" y="5719716"/>
            <a:ext cx="8476683" cy="0"/>
          </a:xfrm>
          <a:prstGeom prst="line">
            <a:avLst/>
          </a:prstGeom>
          <a:noFill/>
          <a:ln w="12700"/>
          <a:effectLst/>
        </p:spPr>
        <p:style>
          <a:lnRef idx="1">
            <a:schemeClr val="accent1"/>
          </a:lnRef>
          <a:fillRef idx="3">
            <a:schemeClr val="accent1"/>
          </a:fillRef>
          <a:effectRef idx="2">
            <a:schemeClr val="accent1"/>
          </a:effectRef>
          <a:fontRef idx="minor">
            <a:schemeClr val="lt1"/>
          </a:fontRef>
        </p:style>
      </p:cxnSp>
      <p:cxnSp>
        <p:nvCxnSpPr>
          <p:cNvPr id="14" name="Straight Connector 13"/>
          <p:cNvCxnSpPr/>
          <p:nvPr userDrawn="1"/>
        </p:nvCxnSpPr>
        <p:spPr>
          <a:xfrm>
            <a:off x="4518929" y="462696"/>
            <a:ext cx="0" cy="6093813"/>
          </a:xfrm>
          <a:prstGeom prst="line">
            <a:avLst/>
          </a:prstGeom>
          <a:noFill/>
          <a:ln w="12700">
            <a:solidFill>
              <a:schemeClr val="accent3"/>
            </a:solidFill>
          </a:ln>
          <a:effectLst/>
        </p:spPr>
        <p:style>
          <a:lnRef idx="1">
            <a:schemeClr val="accent1"/>
          </a:lnRef>
          <a:fillRef idx="3">
            <a:schemeClr val="accent1"/>
          </a:fillRef>
          <a:effectRef idx="2">
            <a:schemeClr val="accent1"/>
          </a:effectRef>
          <a:fontRef idx="minor">
            <a:schemeClr val="lt1"/>
          </a:fontRef>
        </p:style>
      </p:cxnSp>
      <p:cxnSp>
        <p:nvCxnSpPr>
          <p:cNvPr id="15" name="Straight Connector 14"/>
          <p:cNvCxnSpPr/>
          <p:nvPr userDrawn="1"/>
        </p:nvCxnSpPr>
        <p:spPr>
          <a:xfrm>
            <a:off x="4629687" y="462696"/>
            <a:ext cx="0" cy="6093813"/>
          </a:xfrm>
          <a:prstGeom prst="line">
            <a:avLst/>
          </a:prstGeom>
          <a:noFill/>
          <a:ln w="12700">
            <a:solidFill>
              <a:schemeClr val="accent3"/>
            </a:solidFill>
          </a:ln>
          <a:effectLst/>
        </p:spPr>
        <p:style>
          <a:lnRef idx="1">
            <a:schemeClr val="accent1"/>
          </a:lnRef>
          <a:fillRef idx="3">
            <a:schemeClr val="accent1"/>
          </a:fillRef>
          <a:effectRef idx="2">
            <a:schemeClr val="accent1"/>
          </a:effectRef>
          <a:fontRef idx="minor">
            <a:schemeClr val="lt1"/>
          </a:fontRef>
        </p:style>
      </p:cxnSp>
      <p:grpSp>
        <p:nvGrpSpPr>
          <p:cNvPr id="16" name="Group 15"/>
          <p:cNvGrpSpPr/>
          <p:nvPr userDrawn="1"/>
        </p:nvGrpSpPr>
        <p:grpSpPr>
          <a:xfrm>
            <a:off x="945136" y="462696"/>
            <a:ext cx="2975700" cy="6093813"/>
            <a:chOff x="945136" y="347022"/>
            <a:chExt cx="2975700" cy="4570360"/>
          </a:xfrm>
        </p:grpSpPr>
        <p:cxnSp>
          <p:nvCxnSpPr>
            <p:cNvPr id="17" name="Straight Connector 16"/>
            <p:cNvCxnSpPr/>
            <p:nvPr/>
          </p:nvCxnSpPr>
          <p:spPr>
            <a:xfrm>
              <a:off x="945136" y="347022"/>
              <a:ext cx="0" cy="4570360"/>
            </a:xfrm>
            <a:prstGeom prst="line">
              <a:avLst/>
            </a:prstGeom>
            <a:noFill/>
            <a:ln w="3175">
              <a:solidFill>
                <a:schemeClr val="accent6"/>
              </a:solidFill>
            </a:ln>
            <a:effectLst/>
          </p:spPr>
          <p:style>
            <a:lnRef idx="1">
              <a:schemeClr val="accent1"/>
            </a:lnRef>
            <a:fillRef idx="3">
              <a:schemeClr val="accent1"/>
            </a:fillRef>
            <a:effectRef idx="2">
              <a:schemeClr val="accent1"/>
            </a:effectRef>
            <a:fontRef idx="minor">
              <a:schemeClr val="lt1"/>
            </a:fontRef>
          </p:style>
        </p:cxnSp>
        <p:cxnSp>
          <p:nvCxnSpPr>
            <p:cNvPr id="18" name="Straight Connector 17"/>
            <p:cNvCxnSpPr/>
            <p:nvPr/>
          </p:nvCxnSpPr>
          <p:spPr>
            <a:xfrm>
              <a:off x="1055894" y="347022"/>
              <a:ext cx="0" cy="4570360"/>
            </a:xfrm>
            <a:prstGeom prst="line">
              <a:avLst/>
            </a:prstGeom>
            <a:noFill/>
            <a:ln w="3175">
              <a:solidFill>
                <a:schemeClr val="accent6"/>
              </a:solidFill>
            </a:ln>
            <a:effectLst/>
          </p:spPr>
          <p:style>
            <a:lnRef idx="1">
              <a:schemeClr val="accent1"/>
            </a:lnRef>
            <a:fillRef idx="3">
              <a:schemeClr val="accent1"/>
            </a:fillRef>
            <a:effectRef idx="2">
              <a:schemeClr val="accent1"/>
            </a:effectRef>
            <a:fontRef idx="minor">
              <a:schemeClr val="lt1"/>
            </a:fontRef>
          </p:style>
        </p:cxnSp>
        <p:cxnSp>
          <p:nvCxnSpPr>
            <p:cNvPr id="19" name="Straight Connector 18"/>
            <p:cNvCxnSpPr/>
            <p:nvPr/>
          </p:nvCxnSpPr>
          <p:spPr>
            <a:xfrm>
              <a:off x="1653988" y="347022"/>
              <a:ext cx="0" cy="4570360"/>
            </a:xfrm>
            <a:prstGeom prst="line">
              <a:avLst/>
            </a:prstGeom>
            <a:noFill/>
            <a:ln w="3175">
              <a:solidFill>
                <a:schemeClr val="accent6"/>
              </a:solidFill>
            </a:ln>
            <a:effectLst/>
          </p:spPr>
          <p:style>
            <a:lnRef idx="1">
              <a:schemeClr val="accent1"/>
            </a:lnRef>
            <a:fillRef idx="3">
              <a:schemeClr val="accent1"/>
            </a:fillRef>
            <a:effectRef idx="2">
              <a:schemeClr val="accent1"/>
            </a:effectRef>
            <a:fontRef idx="minor">
              <a:schemeClr val="lt1"/>
            </a:fontRef>
          </p:style>
        </p:cxnSp>
        <p:cxnSp>
          <p:nvCxnSpPr>
            <p:cNvPr id="20" name="Straight Connector 19"/>
            <p:cNvCxnSpPr/>
            <p:nvPr/>
          </p:nvCxnSpPr>
          <p:spPr>
            <a:xfrm>
              <a:off x="1764746" y="347022"/>
              <a:ext cx="0" cy="4570360"/>
            </a:xfrm>
            <a:prstGeom prst="line">
              <a:avLst/>
            </a:prstGeom>
            <a:noFill/>
            <a:ln w="3175">
              <a:solidFill>
                <a:schemeClr val="accent6"/>
              </a:solidFill>
            </a:ln>
            <a:effectLst/>
          </p:spPr>
          <p:style>
            <a:lnRef idx="1">
              <a:schemeClr val="accent1"/>
            </a:lnRef>
            <a:fillRef idx="3">
              <a:schemeClr val="accent1"/>
            </a:fillRef>
            <a:effectRef idx="2">
              <a:schemeClr val="accent1"/>
            </a:effectRef>
            <a:fontRef idx="minor">
              <a:schemeClr val="lt1"/>
            </a:fontRef>
          </p:style>
        </p:cxnSp>
        <p:cxnSp>
          <p:nvCxnSpPr>
            <p:cNvPr id="21" name="Straight Connector 20"/>
            <p:cNvCxnSpPr/>
            <p:nvPr/>
          </p:nvCxnSpPr>
          <p:spPr>
            <a:xfrm>
              <a:off x="2377607" y="347022"/>
              <a:ext cx="0" cy="4570360"/>
            </a:xfrm>
            <a:prstGeom prst="line">
              <a:avLst/>
            </a:prstGeom>
            <a:noFill/>
            <a:ln w="3175">
              <a:solidFill>
                <a:schemeClr val="accent6"/>
              </a:solidFill>
            </a:ln>
            <a:effectLst/>
          </p:spPr>
          <p:style>
            <a:lnRef idx="1">
              <a:schemeClr val="accent1"/>
            </a:lnRef>
            <a:fillRef idx="3">
              <a:schemeClr val="accent1"/>
            </a:fillRef>
            <a:effectRef idx="2">
              <a:schemeClr val="accent1"/>
            </a:effectRef>
            <a:fontRef idx="minor">
              <a:schemeClr val="lt1"/>
            </a:fontRef>
          </p:style>
        </p:cxnSp>
        <p:cxnSp>
          <p:nvCxnSpPr>
            <p:cNvPr id="22" name="Straight Connector 21"/>
            <p:cNvCxnSpPr/>
            <p:nvPr/>
          </p:nvCxnSpPr>
          <p:spPr>
            <a:xfrm>
              <a:off x="2488365" y="347022"/>
              <a:ext cx="0" cy="4570360"/>
            </a:xfrm>
            <a:prstGeom prst="line">
              <a:avLst/>
            </a:prstGeom>
            <a:noFill/>
            <a:ln w="3175">
              <a:solidFill>
                <a:schemeClr val="accent6"/>
              </a:solidFill>
            </a:ln>
            <a:effectLst/>
          </p:spPr>
          <p:style>
            <a:lnRef idx="1">
              <a:schemeClr val="accent1"/>
            </a:lnRef>
            <a:fillRef idx="3">
              <a:schemeClr val="accent1"/>
            </a:fillRef>
            <a:effectRef idx="2">
              <a:schemeClr val="accent1"/>
            </a:effectRef>
            <a:fontRef idx="minor">
              <a:schemeClr val="lt1"/>
            </a:fontRef>
          </p:style>
        </p:cxnSp>
        <p:cxnSp>
          <p:nvCxnSpPr>
            <p:cNvPr id="23" name="Straight Connector 22"/>
            <p:cNvCxnSpPr/>
            <p:nvPr/>
          </p:nvCxnSpPr>
          <p:spPr>
            <a:xfrm>
              <a:off x="3086459" y="347022"/>
              <a:ext cx="0" cy="4570360"/>
            </a:xfrm>
            <a:prstGeom prst="line">
              <a:avLst/>
            </a:prstGeom>
            <a:noFill/>
            <a:ln w="3175">
              <a:solidFill>
                <a:schemeClr val="accent6"/>
              </a:solidFill>
            </a:ln>
            <a:effectLst/>
          </p:spPr>
          <p:style>
            <a:lnRef idx="1">
              <a:schemeClr val="accent1"/>
            </a:lnRef>
            <a:fillRef idx="3">
              <a:schemeClr val="accent1"/>
            </a:fillRef>
            <a:effectRef idx="2">
              <a:schemeClr val="accent1"/>
            </a:effectRef>
            <a:fontRef idx="minor">
              <a:schemeClr val="lt1"/>
            </a:fontRef>
          </p:style>
        </p:cxnSp>
        <p:cxnSp>
          <p:nvCxnSpPr>
            <p:cNvPr id="24" name="Straight Connector 23"/>
            <p:cNvCxnSpPr/>
            <p:nvPr/>
          </p:nvCxnSpPr>
          <p:spPr>
            <a:xfrm>
              <a:off x="3197217" y="347022"/>
              <a:ext cx="0" cy="4570360"/>
            </a:xfrm>
            <a:prstGeom prst="line">
              <a:avLst/>
            </a:prstGeom>
            <a:noFill/>
            <a:ln w="3175">
              <a:solidFill>
                <a:schemeClr val="accent6"/>
              </a:solidFill>
            </a:ln>
            <a:effectLst/>
          </p:spPr>
          <p:style>
            <a:lnRef idx="1">
              <a:schemeClr val="accent1"/>
            </a:lnRef>
            <a:fillRef idx="3">
              <a:schemeClr val="accent1"/>
            </a:fillRef>
            <a:effectRef idx="2">
              <a:schemeClr val="accent1"/>
            </a:effectRef>
            <a:fontRef idx="minor">
              <a:schemeClr val="lt1"/>
            </a:fontRef>
          </p:style>
        </p:cxnSp>
        <p:cxnSp>
          <p:nvCxnSpPr>
            <p:cNvPr id="25" name="Straight Connector 24"/>
            <p:cNvCxnSpPr/>
            <p:nvPr/>
          </p:nvCxnSpPr>
          <p:spPr>
            <a:xfrm>
              <a:off x="3810078" y="347022"/>
              <a:ext cx="0" cy="4570360"/>
            </a:xfrm>
            <a:prstGeom prst="line">
              <a:avLst/>
            </a:prstGeom>
            <a:noFill/>
            <a:ln w="3175">
              <a:solidFill>
                <a:schemeClr val="accent6"/>
              </a:solidFill>
            </a:ln>
            <a:effectLst/>
          </p:spPr>
          <p:style>
            <a:lnRef idx="1">
              <a:schemeClr val="accent1"/>
            </a:lnRef>
            <a:fillRef idx="3">
              <a:schemeClr val="accent1"/>
            </a:fillRef>
            <a:effectRef idx="2">
              <a:schemeClr val="accent1"/>
            </a:effectRef>
            <a:fontRef idx="minor">
              <a:schemeClr val="lt1"/>
            </a:fontRef>
          </p:style>
        </p:cxnSp>
        <p:cxnSp>
          <p:nvCxnSpPr>
            <p:cNvPr id="26" name="Straight Connector 25"/>
            <p:cNvCxnSpPr/>
            <p:nvPr/>
          </p:nvCxnSpPr>
          <p:spPr>
            <a:xfrm>
              <a:off x="3920836" y="347022"/>
              <a:ext cx="0" cy="4570360"/>
            </a:xfrm>
            <a:prstGeom prst="line">
              <a:avLst/>
            </a:prstGeom>
            <a:noFill/>
            <a:ln w="3175">
              <a:solidFill>
                <a:schemeClr val="accent6"/>
              </a:solidFill>
            </a:ln>
            <a:effectLst/>
          </p:spPr>
          <p:style>
            <a:lnRef idx="1">
              <a:schemeClr val="accent1"/>
            </a:lnRef>
            <a:fillRef idx="3">
              <a:schemeClr val="accent1"/>
            </a:fillRef>
            <a:effectRef idx="2">
              <a:schemeClr val="accent1"/>
            </a:effectRef>
            <a:fontRef idx="minor">
              <a:schemeClr val="lt1"/>
            </a:fontRef>
          </p:style>
        </p:cxnSp>
      </p:grpSp>
      <p:grpSp>
        <p:nvGrpSpPr>
          <p:cNvPr id="27" name="Group 26"/>
          <p:cNvGrpSpPr/>
          <p:nvPr userDrawn="1"/>
        </p:nvGrpSpPr>
        <p:grpSpPr>
          <a:xfrm>
            <a:off x="5227781" y="462696"/>
            <a:ext cx="2975700" cy="6093813"/>
            <a:chOff x="945136" y="347022"/>
            <a:chExt cx="2975700" cy="4570360"/>
          </a:xfrm>
        </p:grpSpPr>
        <p:cxnSp>
          <p:nvCxnSpPr>
            <p:cNvPr id="28" name="Straight Connector 27"/>
            <p:cNvCxnSpPr/>
            <p:nvPr/>
          </p:nvCxnSpPr>
          <p:spPr>
            <a:xfrm>
              <a:off x="945136" y="347022"/>
              <a:ext cx="0" cy="4570360"/>
            </a:xfrm>
            <a:prstGeom prst="line">
              <a:avLst/>
            </a:prstGeom>
            <a:noFill/>
            <a:ln w="3175">
              <a:solidFill>
                <a:schemeClr val="accent6"/>
              </a:solidFill>
            </a:ln>
            <a:effectLst/>
          </p:spPr>
          <p:style>
            <a:lnRef idx="1">
              <a:schemeClr val="accent1"/>
            </a:lnRef>
            <a:fillRef idx="3">
              <a:schemeClr val="accent1"/>
            </a:fillRef>
            <a:effectRef idx="2">
              <a:schemeClr val="accent1"/>
            </a:effectRef>
            <a:fontRef idx="minor">
              <a:schemeClr val="lt1"/>
            </a:fontRef>
          </p:style>
        </p:cxnSp>
        <p:cxnSp>
          <p:nvCxnSpPr>
            <p:cNvPr id="29" name="Straight Connector 28"/>
            <p:cNvCxnSpPr/>
            <p:nvPr/>
          </p:nvCxnSpPr>
          <p:spPr>
            <a:xfrm>
              <a:off x="1055894" y="347022"/>
              <a:ext cx="0" cy="4570360"/>
            </a:xfrm>
            <a:prstGeom prst="line">
              <a:avLst/>
            </a:prstGeom>
            <a:noFill/>
            <a:ln w="3175">
              <a:solidFill>
                <a:schemeClr val="accent6"/>
              </a:solidFill>
            </a:ln>
            <a:effectLst/>
          </p:spPr>
          <p:style>
            <a:lnRef idx="1">
              <a:schemeClr val="accent1"/>
            </a:lnRef>
            <a:fillRef idx="3">
              <a:schemeClr val="accent1"/>
            </a:fillRef>
            <a:effectRef idx="2">
              <a:schemeClr val="accent1"/>
            </a:effectRef>
            <a:fontRef idx="minor">
              <a:schemeClr val="lt1"/>
            </a:fontRef>
          </p:style>
        </p:cxnSp>
        <p:cxnSp>
          <p:nvCxnSpPr>
            <p:cNvPr id="30" name="Straight Connector 29"/>
            <p:cNvCxnSpPr/>
            <p:nvPr/>
          </p:nvCxnSpPr>
          <p:spPr>
            <a:xfrm>
              <a:off x="1653988" y="347022"/>
              <a:ext cx="0" cy="4570360"/>
            </a:xfrm>
            <a:prstGeom prst="line">
              <a:avLst/>
            </a:prstGeom>
            <a:noFill/>
            <a:ln w="3175">
              <a:solidFill>
                <a:schemeClr val="accent6"/>
              </a:solidFill>
            </a:ln>
            <a:effectLst/>
          </p:spPr>
          <p:style>
            <a:lnRef idx="1">
              <a:schemeClr val="accent1"/>
            </a:lnRef>
            <a:fillRef idx="3">
              <a:schemeClr val="accent1"/>
            </a:fillRef>
            <a:effectRef idx="2">
              <a:schemeClr val="accent1"/>
            </a:effectRef>
            <a:fontRef idx="minor">
              <a:schemeClr val="lt1"/>
            </a:fontRef>
          </p:style>
        </p:cxnSp>
        <p:cxnSp>
          <p:nvCxnSpPr>
            <p:cNvPr id="31" name="Straight Connector 30"/>
            <p:cNvCxnSpPr/>
            <p:nvPr/>
          </p:nvCxnSpPr>
          <p:spPr>
            <a:xfrm>
              <a:off x="1764746" y="347022"/>
              <a:ext cx="0" cy="4570360"/>
            </a:xfrm>
            <a:prstGeom prst="line">
              <a:avLst/>
            </a:prstGeom>
            <a:noFill/>
            <a:ln w="3175">
              <a:solidFill>
                <a:schemeClr val="accent6"/>
              </a:solidFill>
            </a:ln>
            <a:effectLst/>
          </p:spPr>
          <p:style>
            <a:lnRef idx="1">
              <a:schemeClr val="accent1"/>
            </a:lnRef>
            <a:fillRef idx="3">
              <a:schemeClr val="accent1"/>
            </a:fillRef>
            <a:effectRef idx="2">
              <a:schemeClr val="accent1"/>
            </a:effectRef>
            <a:fontRef idx="minor">
              <a:schemeClr val="lt1"/>
            </a:fontRef>
          </p:style>
        </p:cxnSp>
        <p:cxnSp>
          <p:nvCxnSpPr>
            <p:cNvPr id="32" name="Straight Connector 31"/>
            <p:cNvCxnSpPr/>
            <p:nvPr/>
          </p:nvCxnSpPr>
          <p:spPr>
            <a:xfrm>
              <a:off x="2377607" y="347022"/>
              <a:ext cx="0" cy="4570360"/>
            </a:xfrm>
            <a:prstGeom prst="line">
              <a:avLst/>
            </a:prstGeom>
            <a:noFill/>
            <a:ln w="3175">
              <a:solidFill>
                <a:schemeClr val="accent6"/>
              </a:solidFill>
            </a:ln>
            <a:effectLst/>
          </p:spPr>
          <p:style>
            <a:lnRef idx="1">
              <a:schemeClr val="accent1"/>
            </a:lnRef>
            <a:fillRef idx="3">
              <a:schemeClr val="accent1"/>
            </a:fillRef>
            <a:effectRef idx="2">
              <a:schemeClr val="accent1"/>
            </a:effectRef>
            <a:fontRef idx="minor">
              <a:schemeClr val="lt1"/>
            </a:fontRef>
          </p:style>
        </p:cxnSp>
        <p:cxnSp>
          <p:nvCxnSpPr>
            <p:cNvPr id="33" name="Straight Connector 32"/>
            <p:cNvCxnSpPr/>
            <p:nvPr/>
          </p:nvCxnSpPr>
          <p:spPr>
            <a:xfrm>
              <a:off x="2488365" y="347022"/>
              <a:ext cx="0" cy="4570360"/>
            </a:xfrm>
            <a:prstGeom prst="line">
              <a:avLst/>
            </a:prstGeom>
            <a:noFill/>
            <a:ln w="3175">
              <a:solidFill>
                <a:schemeClr val="accent6"/>
              </a:solidFill>
            </a:ln>
            <a:effectLst/>
          </p:spPr>
          <p:style>
            <a:lnRef idx="1">
              <a:schemeClr val="accent1"/>
            </a:lnRef>
            <a:fillRef idx="3">
              <a:schemeClr val="accent1"/>
            </a:fillRef>
            <a:effectRef idx="2">
              <a:schemeClr val="accent1"/>
            </a:effectRef>
            <a:fontRef idx="minor">
              <a:schemeClr val="lt1"/>
            </a:fontRef>
          </p:style>
        </p:cxnSp>
        <p:cxnSp>
          <p:nvCxnSpPr>
            <p:cNvPr id="34" name="Straight Connector 33"/>
            <p:cNvCxnSpPr/>
            <p:nvPr/>
          </p:nvCxnSpPr>
          <p:spPr>
            <a:xfrm>
              <a:off x="3086459" y="347022"/>
              <a:ext cx="0" cy="4570360"/>
            </a:xfrm>
            <a:prstGeom prst="line">
              <a:avLst/>
            </a:prstGeom>
            <a:noFill/>
            <a:ln w="3175">
              <a:solidFill>
                <a:schemeClr val="accent6"/>
              </a:solidFill>
            </a:ln>
            <a:effectLst/>
          </p:spPr>
          <p:style>
            <a:lnRef idx="1">
              <a:schemeClr val="accent1"/>
            </a:lnRef>
            <a:fillRef idx="3">
              <a:schemeClr val="accent1"/>
            </a:fillRef>
            <a:effectRef idx="2">
              <a:schemeClr val="accent1"/>
            </a:effectRef>
            <a:fontRef idx="minor">
              <a:schemeClr val="lt1"/>
            </a:fontRef>
          </p:style>
        </p:cxnSp>
        <p:cxnSp>
          <p:nvCxnSpPr>
            <p:cNvPr id="35" name="Straight Connector 34"/>
            <p:cNvCxnSpPr/>
            <p:nvPr/>
          </p:nvCxnSpPr>
          <p:spPr>
            <a:xfrm>
              <a:off x="3197217" y="347022"/>
              <a:ext cx="0" cy="4570360"/>
            </a:xfrm>
            <a:prstGeom prst="line">
              <a:avLst/>
            </a:prstGeom>
            <a:noFill/>
            <a:ln w="3175">
              <a:solidFill>
                <a:schemeClr val="accent6"/>
              </a:solidFill>
            </a:ln>
            <a:effectLst/>
          </p:spPr>
          <p:style>
            <a:lnRef idx="1">
              <a:schemeClr val="accent1"/>
            </a:lnRef>
            <a:fillRef idx="3">
              <a:schemeClr val="accent1"/>
            </a:fillRef>
            <a:effectRef idx="2">
              <a:schemeClr val="accent1"/>
            </a:effectRef>
            <a:fontRef idx="minor">
              <a:schemeClr val="lt1"/>
            </a:fontRef>
          </p:style>
        </p:cxnSp>
        <p:cxnSp>
          <p:nvCxnSpPr>
            <p:cNvPr id="36" name="Straight Connector 35"/>
            <p:cNvCxnSpPr/>
            <p:nvPr/>
          </p:nvCxnSpPr>
          <p:spPr>
            <a:xfrm>
              <a:off x="3810078" y="347022"/>
              <a:ext cx="0" cy="4570360"/>
            </a:xfrm>
            <a:prstGeom prst="line">
              <a:avLst/>
            </a:prstGeom>
            <a:noFill/>
            <a:ln w="3175">
              <a:solidFill>
                <a:schemeClr val="accent6"/>
              </a:solidFill>
            </a:ln>
            <a:effectLst/>
          </p:spPr>
          <p:style>
            <a:lnRef idx="1">
              <a:schemeClr val="accent1"/>
            </a:lnRef>
            <a:fillRef idx="3">
              <a:schemeClr val="accent1"/>
            </a:fillRef>
            <a:effectRef idx="2">
              <a:schemeClr val="accent1"/>
            </a:effectRef>
            <a:fontRef idx="minor">
              <a:schemeClr val="lt1"/>
            </a:fontRef>
          </p:style>
        </p:cxnSp>
        <p:cxnSp>
          <p:nvCxnSpPr>
            <p:cNvPr id="37" name="Straight Connector 36"/>
            <p:cNvCxnSpPr/>
            <p:nvPr/>
          </p:nvCxnSpPr>
          <p:spPr>
            <a:xfrm>
              <a:off x="3920836" y="347022"/>
              <a:ext cx="0" cy="4570360"/>
            </a:xfrm>
            <a:prstGeom prst="line">
              <a:avLst/>
            </a:prstGeom>
            <a:noFill/>
            <a:ln w="3175">
              <a:solidFill>
                <a:schemeClr val="accent6"/>
              </a:solidFill>
            </a:ln>
            <a:effectLst/>
          </p:spPr>
          <p:style>
            <a:lnRef idx="1">
              <a:schemeClr val="accent1"/>
            </a:lnRef>
            <a:fillRef idx="3">
              <a:schemeClr val="accent1"/>
            </a:fillRef>
            <a:effectRef idx="2">
              <a:schemeClr val="accent1"/>
            </a:effectRef>
            <a:fontRef idx="minor">
              <a:schemeClr val="lt1"/>
            </a:fontRef>
          </p:style>
        </p:cxnSp>
      </p:grpSp>
      <p:sp>
        <p:nvSpPr>
          <p:cNvPr id="3" name="Subtitle 2"/>
          <p:cNvSpPr>
            <a:spLocks noGrp="1"/>
          </p:cNvSpPr>
          <p:nvPr>
            <p:ph type="subTitle" idx="1"/>
          </p:nvPr>
        </p:nvSpPr>
        <p:spPr>
          <a:xfrm>
            <a:off x="331470" y="749808"/>
            <a:ext cx="8229600" cy="502701"/>
          </a:xfrm>
          <a:prstGeom prst="rect">
            <a:avLst/>
          </a:prstGeom>
        </p:spPr>
        <p:txBody>
          <a:bodyPr wrap="square">
            <a:noAutofit/>
          </a:bodyPr>
          <a:lstStyle>
            <a:lvl1pPr marL="0" indent="0" algn="l">
              <a:lnSpc>
                <a:spcPts val="3000"/>
              </a:lnSpc>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Click to edit Master subtitle style</a:t>
            </a:r>
          </a:p>
        </p:txBody>
      </p:sp>
      <p:sp>
        <p:nvSpPr>
          <p:cNvPr id="7" name="Title 6"/>
          <p:cNvSpPr>
            <a:spLocks noGrp="1"/>
          </p:cNvSpPr>
          <p:nvPr>
            <p:ph type="title"/>
          </p:nvPr>
        </p:nvSpPr>
        <p:spPr>
          <a:xfrm>
            <a:off x="331470" y="360198"/>
            <a:ext cx="8229600" cy="523220"/>
          </a:xfrm>
        </p:spPr>
        <p:txBody>
          <a:bodyPr wrap="square">
            <a:noAutofit/>
          </a:bodyPr>
          <a:lstStyle/>
          <a:p>
            <a:r>
              <a:rPr lang="en-US" noProof="0"/>
              <a:t>Click to edit Master title style</a:t>
            </a:r>
          </a:p>
        </p:txBody>
      </p:sp>
      <p:sp>
        <p:nvSpPr>
          <p:cNvPr id="6" name="Text Placeholder 5"/>
          <p:cNvSpPr>
            <a:spLocks noGrp="1"/>
          </p:cNvSpPr>
          <p:nvPr>
            <p:ph type="body" sz="quarter" idx="10"/>
          </p:nvPr>
        </p:nvSpPr>
        <p:spPr>
          <a:xfrm>
            <a:off x="331200" y="1746504"/>
            <a:ext cx="8042400" cy="4027200"/>
          </a:xfrm>
        </p:spPr>
        <p:txBody>
          <a:bodyPr wrap="square">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8" name="Slide Number Placeholder 2"/>
          <p:cNvSpPr>
            <a:spLocks noGrp="1"/>
          </p:cNvSpPr>
          <p:nvPr>
            <p:ph type="sldNum" sz="quarter" idx="4"/>
          </p:nvPr>
        </p:nvSpPr>
        <p:spPr>
          <a:xfrm>
            <a:off x="348905" y="6328800"/>
            <a:ext cx="182186" cy="166427"/>
          </a:xfrm>
          <a:prstGeom prst="rect">
            <a:avLst/>
          </a:prstGeom>
          <a:noFill/>
        </p:spPr>
        <p:txBody>
          <a:bodyPr wrap="square" lIns="0" tIns="0" rIns="0" bIns="0" rtlCol="0" anchor="t" anchorCtr="0">
            <a:noAutofit/>
          </a:bodyPr>
          <a:lstStyle>
            <a:lvl1pPr>
              <a:defRPr lang="en-US" sz="700" smtClean="0">
                <a:solidFill>
                  <a:srgbClr val="C2C2C2"/>
                </a:solidFill>
                <a:latin typeface="Futura Bk"/>
              </a:defRPr>
            </a:lvl1pPr>
          </a:lstStyle>
          <a:p>
            <a:pPr marL="190800" indent="-190800">
              <a:lnSpc>
                <a:spcPts val="1000"/>
              </a:lnSpc>
            </a:pPr>
            <a:fld id="{33088DE5-1DDF-C242-AF39-BA25983D68D6}" type="slidenum">
              <a:rPr lang="en-US" noProof="0" smtClean="0"/>
              <a:pPr marL="190800" indent="-190800">
                <a:lnSpc>
                  <a:spcPts val="1000"/>
                </a:lnSpc>
              </a:pPr>
              <a:t>‹#›</a:t>
            </a:fld>
            <a:endParaRPr lang="en-US" noProof="0" dirty="0"/>
          </a:p>
        </p:txBody>
      </p:sp>
    </p:spTree>
    <p:extLst>
      <p:ext uri="{BB962C8B-B14F-4D97-AF65-F5344CB8AC3E}">
        <p14:creationId xmlns:p14="http://schemas.microsoft.com/office/powerpoint/2010/main" val="4244959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ransition Slide_blue_texture and subhead lin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73464" y="2779776"/>
            <a:ext cx="7772400" cy="861775"/>
          </a:xfrm>
          <a:prstGeom prst="rect">
            <a:avLst/>
          </a:prstGeom>
        </p:spPr>
        <p:txBody>
          <a:bodyPr wrap="square" lIns="0" tIns="0" rIns="0" bIns="0" anchor="b" anchorCtr="0">
            <a:noAutofit/>
          </a:bodyPr>
          <a:lstStyle>
            <a:lvl1pPr algn="l">
              <a:lnSpc>
                <a:spcPct val="106000"/>
              </a:lnSpc>
              <a:defRPr sz="4000">
                <a:solidFill>
                  <a:schemeClr val="bg1"/>
                </a:solidFill>
                <a:latin typeface="Futura Hv"/>
                <a:cs typeface="Futura"/>
              </a:defRPr>
            </a:lvl1pPr>
          </a:lstStyle>
          <a:p>
            <a:r>
              <a:rPr lang="en-US" noProof="0" dirty="0"/>
              <a:t>Click to edit Master title style</a:t>
            </a:r>
          </a:p>
        </p:txBody>
      </p:sp>
      <p:sp>
        <p:nvSpPr>
          <p:cNvPr id="3" name="Subtitle 2"/>
          <p:cNvSpPr>
            <a:spLocks noGrp="1"/>
          </p:cNvSpPr>
          <p:nvPr>
            <p:ph type="subTitle" idx="1"/>
          </p:nvPr>
        </p:nvSpPr>
        <p:spPr>
          <a:xfrm>
            <a:off x="373464" y="3847312"/>
            <a:ext cx="7772400" cy="509541"/>
          </a:xfrm>
          <a:prstGeom prst="rect">
            <a:avLst/>
          </a:prstGeom>
        </p:spPr>
        <p:txBody>
          <a:bodyPr wrap="square" lIns="0" tIns="0" rIns="0" bIns="0">
            <a:noAutofit/>
          </a:bodyPr>
          <a:lstStyle>
            <a:lvl1pPr marL="0" indent="0" algn="l">
              <a:lnSpc>
                <a:spcPts val="3000"/>
              </a:lnSpc>
              <a:spcBef>
                <a:spcPts val="0"/>
              </a:spcBef>
              <a:buNone/>
              <a:defRPr sz="2400">
                <a:solidFill>
                  <a:srgbClr val="FFFFFF"/>
                </a:solidFill>
                <a:latin typeface="Futura Bk"/>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Click to edit Master subtitle style</a:t>
            </a:r>
          </a:p>
        </p:txBody>
      </p:sp>
      <p:pic>
        <p:nvPicPr>
          <p:cNvPr id="11" name="Picture 10" descr="hp_white.w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75292" y="6140143"/>
            <a:ext cx="411480" cy="411480"/>
          </a:xfrm>
          <a:prstGeom prst="rect">
            <a:avLst/>
          </a:prstGeom>
        </p:spPr>
      </p:pic>
    </p:spTree>
    <p:extLst>
      <p:ext uri="{BB962C8B-B14F-4D97-AF65-F5344CB8AC3E}">
        <p14:creationId xmlns:p14="http://schemas.microsoft.com/office/powerpoint/2010/main" val="3495431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ransition Slide_red_texture and subhead lin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73464" y="3849624"/>
            <a:ext cx="7772400" cy="509541"/>
          </a:xfrm>
          <a:prstGeom prst="rect">
            <a:avLst/>
          </a:prstGeom>
        </p:spPr>
        <p:txBody>
          <a:bodyPr wrap="square" lIns="0" tIns="0" rIns="0" bIns="0">
            <a:noAutofit/>
          </a:bodyPr>
          <a:lstStyle>
            <a:lvl1pPr marL="0" indent="0" algn="l">
              <a:lnSpc>
                <a:spcPts val="3000"/>
              </a:lnSpc>
              <a:spcBef>
                <a:spcPts val="0"/>
              </a:spcBef>
              <a:buNone/>
              <a:defRPr sz="2400">
                <a:solidFill>
                  <a:srgbClr val="FFFFFF"/>
                </a:solidFill>
                <a:latin typeface="Futura Bk"/>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Click to edit Master subtitle style</a:t>
            </a:r>
          </a:p>
        </p:txBody>
      </p:sp>
      <p:sp>
        <p:nvSpPr>
          <p:cNvPr id="10" name="Title 1"/>
          <p:cNvSpPr>
            <a:spLocks noGrp="1"/>
          </p:cNvSpPr>
          <p:nvPr>
            <p:ph type="ctrTitle"/>
          </p:nvPr>
        </p:nvSpPr>
        <p:spPr>
          <a:xfrm>
            <a:off x="373464" y="2779776"/>
            <a:ext cx="7772400" cy="861775"/>
          </a:xfrm>
          <a:prstGeom prst="rect">
            <a:avLst/>
          </a:prstGeom>
        </p:spPr>
        <p:txBody>
          <a:bodyPr wrap="square" lIns="0" tIns="0" rIns="0" bIns="0" anchor="b" anchorCtr="0">
            <a:noAutofit/>
          </a:bodyPr>
          <a:lstStyle>
            <a:lvl1pPr algn="l">
              <a:lnSpc>
                <a:spcPct val="106000"/>
              </a:lnSpc>
              <a:defRPr sz="4000">
                <a:solidFill>
                  <a:schemeClr val="bg1"/>
                </a:solidFill>
                <a:latin typeface="Futura Hv"/>
                <a:cs typeface="Futura"/>
              </a:defRPr>
            </a:lvl1pPr>
          </a:lstStyle>
          <a:p>
            <a:r>
              <a:rPr lang="en-US" noProof="0" dirty="0"/>
              <a:t>Click to edit Master title style</a:t>
            </a:r>
          </a:p>
        </p:txBody>
      </p:sp>
      <p:pic>
        <p:nvPicPr>
          <p:cNvPr id="6" name="Picture 5" descr="hp_white.w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75292" y="6140143"/>
            <a:ext cx="411480" cy="411480"/>
          </a:xfrm>
          <a:prstGeom prst="rect">
            <a:avLst/>
          </a:prstGeom>
        </p:spPr>
      </p:pic>
    </p:spTree>
    <p:extLst>
      <p:ext uri="{BB962C8B-B14F-4D97-AF65-F5344CB8AC3E}">
        <p14:creationId xmlns:p14="http://schemas.microsoft.com/office/powerpoint/2010/main" val="2822297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ransition Slide_green_texture and subhead lin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73464" y="3849624"/>
            <a:ext cx="7772400" cy="509541"/>
          </a:xfrm>
          <a:prstGeom prst="rect">
            <a:avLst/>
          </a:prstGeom>
        </p:spPr>
        <p:txBody>
          <a:bodyPr wrap="square" lIns="0" tIns="0" rIns="0" bIns="0">
            <a:noAutofit/>
          </a:bodyPr>
          <a:lstStyle>
            <a:lvl1pPr marL="0" indent="0" algn="l">
              <a:lnSpc>
                <a:spcPts val="3000"/>
              </a:lnSpc>
              <a:spcBef>
                <a:spcPts val="0"/>
              </a:spcBef>
              <a:buNone/>
              <a:defRPr sz="2400">
                <a:solidFill>
                  <a:srgbClr val="FFFFFF"/>
                </a:solidFill>
                <a:latin typeface="Futura Bk"/>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Click to edit Master subtitle style</a:t>
            </a:r>
          </a:p>
        </p:txBody>
      </p:sp>
      <p:sp>
        <p:nvSpPr>
          <p:cNvPr id="10" name="Title 1"/>
          <p:cNvSpPr>
            <a:spLocks noGrp="1"/>
          </p:cNvSpPr>
          <p:nvPr>
            <p:ph type="ctrTitle"/>
          </p:nvPr>
        </p:nvSpPr>
        <p:spPr>
          <a:xfrm>
            <a:off x="373464" y="2779776"/>
            <a:ext cx="7772400" cy="861775"/>
          </a:xfrm>
          <a:prstGeom prst="rect">
            <a:avLst/>
          </a:prstGeom>
        </p:spPr>
        <p:txBody>
          <a:bodyPr wrap="square" lIns="0" tIns="0" rIns="0" bIns="0" anchor="b" anchorCtr="0">
            <a:noAutofit/>
          </a:bodyPr>
          <a:lstStyle>
            <a:lvl1pPr algn="l">
              <a:lnSpc>
                <a:spcPct val="106000"/>
              </a:lnSpc>
              <a:defRPr sz="4000">
                <a:solidFill>
                  <a:schemeClr val="bg1"/>
                </a:solidFill>
                <a:latin typeface="Futura Hv"/>
                <a:cs typeface="Futura"/>
              </a:defRPr>
            </a:lvl1pPr>
          </a:lstStyle>
          <a:p>
            <a:r>
              <a:rPr lang="en-US" noProof="0" dirty="0"/>
              <a:t>Click to edit Master title style</a:t>
            </a:r>
          </a:p>
        </p:txBody>
      </p:sp>
      <p:pic>
        <p:nvPicPr>
          <p:cNvPr id="6" name="Picture 5" descr="hp_white.w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75292" y="6140143"/>
            <a:ext cx="411480" cy="411480"/>
          </a:xfrm>
          <a:prstGeom prst="rect">
            <a:avLst/>
          </a:prstGeom>
        </p:spPr>
      </p:pic>
    </p:spTree>
    <p:extLst>
      <p:ext uri="{BB962C8B-B14F-4D97-AF65-F5344CB8AC3E}">
        <p14:creationId xmlns:p14="http://schemas.microsoft.com/office/powerpoint/2010/main" val="2895260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_blue_texture and subhead lin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73464" y="4080000"/>
            <a:ext cx="7772400" cy="297232"/>
          </a:xfrm>
          <a:prstGeom prst="rect">
            <a:avLst/>
          </a:prstGeom>
        </p:spPr>
        <p:txBody>
          <a:bodyPr wrap="square" lIns="0" tIns="0" rIns="0" bIns="0">
            <a:noAutofit/>
          </a:bodyPr>
          <a:lstStyle>
            <a:lvl1pPr marL="0" indent="0" algn="l">
              <a:lnSpc>
                <a:spcPts val="1750"/>
              </a:lnSpc>
              <a:spcBef>
                <a:spcPts val="0"/>
              </a:spcBef>
              <a:buNone/>
              <a:defRPr sz="1400">
                <a:solidFill>
                  <a:srgbClr val="FFFFFF"/>
                </a:solidFill>
                <a:latin typeface="Futura Bk"/>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6" name="Title 1"/>
          <p:cNvSpPr>
            <a:spLocks noGrp="1"/>
          </p:cNvSpPr>
          <p:nvPr>
            <p:ph type="ctrTitle"/>
          </p:nvPr>
        </p:nvSpPr>
        <p:spPr>
          <a:xfrm>
            <a:off x="223629" y="3240000"/>
            <a:ext cx="7772400" cy="603243"/>
          </a:xfrm>
          <a:prstGeom prst="rect">
            <a:avLst/>
          </a:prstGeom>
        </p:spPr>
        <p:txBody>
          <a:bodyPr wrap="square" lIns="0" tIns="0" rIns="0" bIns="0" anchor="b" anchorCtr="0">
            <a:noAutofit/>
          </a:bodyPr>
          <a:lstStyle>
            <a:lvl1pPr marL="177800" indent="-177800" algn="l">
              <a:lnSpc>
                <a:spcPct val="106000"/>
              </a:lnSpc>
              <a:defRPr sz="2800">
                <a:solidFill>
                  <a:schemeClr val="bg1"/>
                </a:solidFill>
                <a:latin typeface="Futura Hv"/>
                <a:cs typeface="Futura"/>
              </a:defRPr>
            </a:lvl1pPr>
          </a:lstStyle>
          <a:p>
            <a:r>
              <a:rPr lang="en-US" noProof="0"/>
              <a:t>Click to edit Master title style</a:t>
            </a:r>
          </a:p>
        </p:txBody>
      </p:sp>
      <p:pic>
        <p:nvPicPr>
          <p:cNvPr id="7" name="Picture 6" descr="hp_white.w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75292" y="6140143"/>
            <a:ext cx="411480" cy="411480"/>
          </a:xfrm>
          <a:prstGeom prst="rect">
            <a:avLst/>
          </a:prstGeom>
        </p:spPr>
      </p:pic>
    </p:spTree>
    <p:extLst>
      <p:ext uri="{BB962C8B-B14F-4D97-AF65-F5344CB8AC3E}">
        <p14:creationId xmlns:p14="http://schemas.microsoft.com/office/powerpoint/2010/main" val="376950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Slide_red_texture and subhead lin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73464" y="4080000"/>
            <a:ext cx="7772400" cy="297232"/>
          </a:xfrm>
          <a:prstGeom prst="rect">
            <a:avLst/>
          </a:prstGeom>
        </p:spPr>
        <p:txBody>
          <a:bodyPr wrap="square" lIns="0" tIns="0" rIns="0" bIns="0">
            <a:noAutofit/>
          </a:bodyPr>
          <a:lstStyle>
            <a:lvl1pPr marL="0" indent="0" algn="l">
              <a:lnSpc>
                <a:spcPts val="1750"/>
              </a:lnSpc>
              <a:spcBef>
                <a:spcPts val="0"/>
              </a:spcBef>
              <a:buNone/>
              <a:defRPr sz="1400">
                <a:solidFill>
                  <a:srgbClr val="FFFFFF"/>
                </a:solidFill>
                <a:latin typeface="Futura Bk"/>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12" name="Title 1"/>
          <p:cNvSpPr>
            <a:spLocks noGrp="1"/>
          </p:cNvSpPr>
          <p:nvPr>
            <p:ph type="ctrTitle"/>
          </p:nvPr>
        </p:nvSpPr>
        <p:spPr>
          <a:xfrm>
            <a:off x="223629" y="3240000"/>
            <a:ext cx="7772400" cy="603243"/>
          </a:xfrm>
          <a:prstGeom prst="rect">
            <a:avLst/>
          </a:prstGeom>
        </p:spPr>
        <p:txBody>
          <a:bodyPr wrap="square" lIns="0" tIns="0" rIns="0" bIns="0" anchor="b" anchorCtr="0">
            <a:noAutofit/>
          </a:bodyPr>
          <a:lstStyle>
            <a:lvl1pPr marL="177800" indent="-177800" algn="l">
              <a:lnSpc>
                <a:spcPct val="106000"/>
              </a:lnSpc>
              <a:defRPr sz="2800">
                <a:solidFill>
                  <a:schemeClr val="bg1"/>
                </a:solidFill>
                <a:latin typeface="Futura Hv"/>
                <a:cs typeface="Futura"/>
              </a:defRPr>
            </a:lvl1pPr>
          </a:lstStyle>
          <a:p>
            <a:r>
              <a:rPr lang="en-US" noProof="0"/>
              <a:t>Click to edit Master title style</a:t>
            </a:r>
          </a:p>
        </p:txBody>
      </p:sp>
      <p:pic>
        <p:nvPicPr>
          <p:cNvPr id="6" name="Picture 5" descr="hp_white.w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75292" y="6140143"/>
            <a:ext cx="411480" cy="411480"/>
          </a:xfrm>
          <a:prstGeom prst="rect">
            <a:avLst/>
          </a:prstGeom>
        </p:spPr>
      </p:pic>
    </p:spTree>
    <p:extLst>
      <p:ext uri="{BB962C8B-B14F-4D97-AF65-F5344CB8AC3E}">
        <p14:creationId xmlns:p14="http://schemas.microsoft.com/office/powerpoint/2010/main" val="4023228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Slide_green_texture and subhead lin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73464" y="4080000"/>
            <a:ext cx="7772400" cy="297232"/>
          </a:xfrm>
          <a:prstGeom prst="rect">
            <a:avLst/>
          </a:prstGeom>
        </p:spPr>
        <p:txBody>
          <a:bodyPr wrap="square" lIns="0" tIns="0" rIns="0" bIns="0">
            <a:noAutofit/>
          </a:bodyPr>
          <a:lstStyle>
            <a:lvl1pPr marL="0" indent="0" algn="l">
              <a:lnSpc>
                <a:spcPts val="1750"/>
              </a:lnSpc>
              <a:spcBef>
                <a:spcPts val="0"/>
              </a:spcBef>
              <a:buNone/>
              <a:defRPr sz="1400">
                <a:solidFill>
                  <a:srgbClr val="FFFFFF"/>
                </a:solidFill>
                <a:latin typeface="Futura Bk"/>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12" name="Title 1"/>
          <p:cNvSpPr>
            <a:spLocks noGrp="1"/>
          </p:cNvSpPr>
          <p:nvPr>
            <p:ph type="ctrTitle"/>
          </p:nvPr>
        </p:nvSpPr>
        <p:spPr>
          <a:xfrm>
            <a:off x="223629" y="3240000"/>
            <a:ext cx="7772400" cy="603243"/>
          </a:xfrm>
          <a:prstGeom prst="rect">
            <a:avLst/>
          </a:prstGeom>
        </p:spPr>
        <p:txBody>
          <a:bodyPr wrap="square" lIns="0" tIns="0" rIns="0" bIns="0" anchor="b" anchorCtr="0">
            <a:noAutofit/>
          </a:bodyPr>
          <a:lstStyle>
            <a:lvl1pPr marL="177800" indent="-177800" algn="l">
              <a:lnSpc>
                <a:spcPct val="106000"/>
              </a:lnSpc>
              <a:defRPr sz="2800">
                <a:solidFill>
                  <a:schemeClr val="bg1"/>
                </a:solidFill>
                <a:latin typeface="Futura Hv"/>
                <a:cs typeface="Futura"/>
              </a:defRPr>
            </a:lvl1pPr>
          </a:lstStyle>
          <a:p>
            <a:r>
              <a:rPr lang="en-US" noProof="0"/>
              <a:t>Click to edit Master title style</a:t>
            </a:r>
          </a:p>
        </p:txBody>
      </p:sp>
      <p:pic>
        <p:nvPicPr>
          <p:cNvPr id="6" name="Picture 5" descr="hp_white.w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75292" y="6140143"/>
            <a:ext cx="411480" cy="411480"/>
          </a:xfrm>
          <a:prstGeom prst="rect">
            <a:avLst/>
          </a:prstGeom>
        </p:spPr>
      </p:pic>
    </p:spTree>
    <p:extLst>
      <p:ext uri="{BB962C8B-B14F-4D97-AF65-F5344CB8AC3E}">
        <p14:creationId xmlns:p14="http://schemas.microsoft.com/office/powerpoint/2010/main" val="133672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9" Type="http://schemas.openxmlformats.org/officeDocument/2006/relationships/image" Target="../media/image2.w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3581819"/>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3" r:id="rId3"/>
    <p:sldLayoutId id="2147483659" r:id="rId4"/>
    <p:sldLayoutId id="2147483661" r:id="rId5"/>
    <p:sldLayoutId id="2147483663" r:id="rId6"/>
    <p:sldLayoutId id="2147483665" r:id="rId7"/>
    <p:sldLayoutId id="2147483667" r:id="rId8"/>
    <p:sldLayoutId id="2147483669" r:id="rId9"/>
    <p:sldLayoutId id="2147483657" r:id="rId10"/>
    <p:sldLayoutId id="2147483702" r:id="rId11"/>
    <p:sldLayoutId id="2147483737" r:id="rId12"/>
    <p:sldLayoutId id="2147483738" r:id="rId13"/>
    <p:sldLayoutId id="2147483704" r:id="rId14"/>
    <p:sldLayoutId id="2147483740" r:id="rId15"/>
    <p:sldLayoutId id="2147483708" r:id="rId16"/>
    <p:sldLayoutId id="2147483739" r:id="rId17"/>
    <p:sldLayoutId id="2147483706" r:id="rId18"/>
    <p:sldLayoutId id="2147483747" r:id="rId19"/>
    <p:sldLayoutId id="2147483748" r:id="rId20"/>
    <p:sldLayoutId id="2147483749" r:id="rId21"/>
    <p:sldLayoutId id="2147483751" r:id="rId22"/>
    <p:sldLayoutId id="2147483752" r:id="rId23"/>
  </p:sldLayoutIdLst>
  <p:hf hdr="0" ftr="0" dt="0"/>
  <p:txStyles>
    <p:titleStyle>
      <a:lvl1pPr algn="l" defTabSz="457200" rtl="0" eaLnBrk="1" latinLnBrk="0" hangingPunct="1">
        <a:spcBef>
          <a:spcPct val="0"/>
        </a:spcBef>
        <a:buNone/>
        <a:defRPr lang="en-GB" sz="4000" kern="1200" dirty="0" smtClean="0">
          <a:solidFill>
            <a:schemeClr val="bg1"/>
          </a:solidFill>
          <a:latin typeface="Futura Hv"/>
          <a:ea typeface="+mj-ea"/>
          <a:cs typeface="Futura"/>
        </a:defRPr>
      </a:lvl1pPr>
    </p:titleStyle>
    <p:bodyStyle>
      <a:lvl1pPr marL="177800" indent="-177800" algn="l" defTabSz="457200" rtl="0" eaLnBrk="1" latinLnBrk="0" hangingPunct="1">
        <a:lnSpc>
          <a:spcPts val="2500"/>
        </a:lnSpc>
        <a:spcBef>
          <a:spcPts val="0"/>
        </a:spcBef>
        <a:buSzPct val="100000"/>
        <a:buFont typeface="Lucida Grande"/>
        <a:buChar char="•"/>
        <a:defRPr sz="1800" kern="1200">
          <a:solidFill>
            <a:srgbClr val="FFFFFF"/>
          </a:solidFill>
          <a:latin typeface="Futura Bk"/>
          <a:ea typeface="+mn-ea"/>
          <a:cs typeface="+mn-cs"/>
        </a:defRPr>
      </a:lvl1pPr>
      <a:lvl2pPr marL="357188" indent="-179388" algn="l" defTabSz="457200" rtl="0" eaLnBrk="1" latinLnBrk="0" hangingPunct="1">
        <a:lnSpc>
          <a:spcPts val="2500"/>
        </a:lnSpc>
        <a:spcBef>
          <a:spcPts val="0"/>
        </a:spcBef>
        <a:buSzPct val="120000"/>
        <a:buFont typeface="Arial"/>
        <a:buChar char="–"/>
        <a:defRPr sz="1400" kern="1200">
          <a:solidFill>
            <a:srgbClr val="FFFFFF"/>
          </a:solidFill>
          <a:latin typeface="Futura Bk"/>
          <a:ea typeface="+mn-ea"/>
          <a:cs typeface="+mn-cs"/>
        </a:defRPr>
      </a:lvl2pPr>
      <a:lvl3pPr marL="635000" indent="-192088" algn="l" defTabSz="457200" rtl="0" eaLnBrk="1" latinLnBrk="0" hangingPunct="1">
        <a:lnSpc>
          <a:spcPts val="2500"/>
        </a:lnSpc>
        <a:spcBef>
          <a:spcPts val="0"/>
        </a:spcBef>
        <a:buFont typeface="Arial"/>
        <a:buChar char="•"/>
        <a:defRPr sz="1800" kern="1200">
          <a:solidFill>
            <a:srgbClr val="FFFFFF"/>
          </a:solidFill>
          <a:latin typeface="Futura Bk"/>
          <a:ea typeface="+mn-ea"/>
          <a:cs typeface="+mn-cs"/>
        </a:defRPr>
      </a:lvl3pPr>
      <a:lvl4pPr marL="0" indent="0" algn="l" defTabSz="457200" rtl="0" eaLnBrk="1" latinLnBrk="0" hangingPunct="1">
        <a:lnSpc>
          <a:spcPts val="2500"/>
        </a:lnSpc>
        <a:spcBef>
          <a:spcPts val="0"/>
        </a:spcBef>
        <a:buFont typeface="Arial"/>
        <a:buNone/>
        <a:defRPr lang="en-US" sz="1800" kern="1200" dirty="0" smtClean="0">
          <a:solidFill>
            <a:srgbClr val="FFFFFF"/>
          </a:solidFill>
          <a:latin typeface="Futura Bk"/>
          <a:ea typeface="+mn-ea"/>
          <a:cs typeface="+mn-cs"/>
        </a:defRPr>
      </a:lvl4pPr>
      <a:lvl5pPr marL="628650" indent="-185738" algn="l" defTabSz="457200" rtl="0" eaLnBrk="1" latinLnBrk="0" hangingPunct="1">
        <a:lnSpc>
          <a:spcPts val="2500"/>
        </a:lnSpc>
        <a:spcBef>
          <a:spcPts val="0"/>
        </a:spcBef>
        <a:buFont typeface="Arial"/>
        <a:buChar char="»"/>
        <a:defRPr sz="1800" kern="1200">
          <a:solidFill>
            <a:srgbClr val="FFFFFF"/>
          </a:solidFill>
          <a:latin typeface="Futura Bk"/>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1470" y="360198"/>
            <a:ext cx="8229600" cy="523220"/>
          </a:xfrm>
          <a:prstGeom prst="rect">
            <a:avLst/>
          </a:prstGeom>
          <a:ln>
            <a:noFill/>
          </a:ln>
        </p:spPr>
        <p:txBody>
          <a:bodyPr vert="horz" wrap="square" lIns="0" tIns="0" rIns="0" bIns="0" rtlCol="0" anchor="t" anchorCtr="0">
            <a:noAutofit/>
          </a:bodyPr>
          <a:lstStyle/>
          <a:p>
            <a:r>
              <a:rPr lang="en-US" noProof="0" dirty="0"/>
              <a:t>Click to edit Master title style</a:t>
            </a:r>
          </a:p>
        </p:txBody>
      </p:sp>
      <p:sp>
        <p:nvSpPr>
          <p:cNvPr id="7" name="Text Placeholder 6"/>
          <p:cNvSpPr>
            <a:spLocks noGrp="1"/>
          </p:cNvSpPr>
          <p:nvPr>
            <p:ph type="body" idx="1"/>
          </p:nvPr>
        </p:nvSpPr>
        <p:spPr>
          <a:xfrm>
            <a:off x="330201" y="1944572"/>
            <a:ext cx="8042123" cy="4028888"/>
          </a:xfrm>
          <a:prstGeom prst="rect">
            <a:avLst/>
          </a:prstGeom>
        </p:spPr>
        <p:txBody>
          <a:bodyPr vert="horz" wrap="square"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9" name="Picture 8" descr="hp_white.wmf"/>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8375292" y="6140143"/>
            <a:ext cx="411480" cy="411480"/>
          </a:xfrm>
          <a:prstGeom prst="rect">
            <a:avLst/>
          </a:prstGeom>
        </p:spPr>
      </p:pic>
      <p:sp>
        <p:nvSpPr>
          <p:cNvPr id="8" name="Footer Placeholder 2"/>
          <p:cNvSpPr txBox="1">
            <a:spLocks/>
          </p:cNvSpPr>
          <p:nvPr userDrawn="1"/>
        </p:nvSpPr>
        <p:spPr>
          <a:xfrm>
            <a:off x="536401" y="6328800"/>
            <a:ext cx="3363729" cy="337415"/>
          </a:xfrm>
          <a:prstGeom prst="rect">
            <a:avLst/>
          </a:prstGeom>
          <a:noFill/>
        </p:spPr>
        <p:txBody>
          <a:bodyPr wrap="square" lIns="0" tIns="0" rIns="0" bIns="0" rtlCol="0" anchor="t" anchorCtr="0">
            <a:noAutofit/>
          </a:bodyPr>
          <a:lstStyle>
            <a:defPPr>
              <a:defRPr lang="en-US"/>
            </a:defPPr>
            <a:lvl1pPr marL="0" indent="0" algn="l" defTabSz="457200" rtl="0" eaLnBrk="1" latinLnBrk="0" hangingPunct="1">
              <a:defRPr lang="en-US" sz="700" kern="1200" dirty="0">
                <a:solidFill>
                  <a:srgbClr val="C2C2C2"/>
                </a:solidFill>
                <a:latin typeface="Futura Bk"/>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1000"/>
              </a:lnSpc>
            </a:pPr>
            <a:r>
              <a:rPr lang="en-US" dirty="0"/>
              <a:t>  </a:t>
            </a:r>
          </a:p>
        </p:txBody>
      </p:sp>
    </p:spTree>
    <p:extLst>
      <p:ext uri="{BB962C8B-B14F-4D97-AF65-F5344CB8AC3E}">
        <p14:creationId xmlns:p14="http://schemas.microsoft.com/office/powerpoint/2010/main" val="2606275834"/>
      </p:ext>
    </p:extLst>
  </p:cSld>
  <p:clrMap bg1="lt1" tx1="dk1" bg2="lt2" tx2="dk2" accent1="accent1" accent2="accent2" accent3="accent3" accent4="accent4" accent5="accent5" accent6="accent6" hlink="hlink" folHlink="folHlink"/>
  <p:sldLayoutIdLst>
    <p:sldLayoutId id="2147483673" r:id="rId1"/>
    <p:sldLayoutId id="2147483687" r:id="rId2"/>
    <p:sldLayoutId id="2147483689" r:id="rId3"/>
    <p:sldLayoutId id="2147483696" r:id="rId4"/>
    <p:sldLayoutId id="2147483698" r:id="rId5"/>
    <p:sldLayoutId id="2147483700" r:id="rId6"/>
    <p:sldLayoutId id="2147483722" r:id="rId7"/>
  </p:sldLayoutIdLst>
  <p:hf hdr="0" ftr="0" dt="0"/>
  <p:txStyles>
    <p:titleStyle>
      <a:lvl1pPr algn="l" defTabSz="457200" rtl="0" eaLnBrk="1" latinLnBrk="0" hangingPunct="1">
        <a:lnSpc>
          <a:spcPts val="3000"/>
        </a:lnSpc>
        <a:spcBef>
          <a:spcPct val="0"/>
        </a:spcBef>
        <a:spcAft>
          <a:spcPts val="0"/>
        </a:spcAft>
        <a:buNone/>
        <a:defRPr lang="en-GB" sz="2800" kern="1200" dirty="0" smtClean="0">
          <a:solidFill>
            <a:schemeClr val="bg1"/>
          </a:solidFill>
          <a:latin typeface="Futura Hv"/>
          <a:ea typeface="+mj-ea"/>
          <a:cs typeface="Futura"/>
        </a:defRPr>
      </a:lvl1pPr>
    </p:titleStyle>
    <p:bodyStyle>
      <a:lvl1pPr marL="0" indent="0" algn="l" defTabSz="457200" rtl="0" eaLnBrk="1" latinLnBrk="0" hangingPunct="1">
        <a:lnSpc>
          <a:spcPct val="120000"/>
        </a:lnSpc>
        <a:spcBef>
          <a:spcPts val="0"/>
        </a:spcBef>
        <a:spcAft>
          <a:spcPts val="140"/>
        </a:spcAft>
        <a:buSzPct val="100000"/>
        <a:buFont typeface="Arial"/>
        <a:buNone/>
        <a:defRPr sz="1800" kern="1200">
          <a:solidFill>
            <a:schemeClr val="bg1"/>
          </a:solidFill>
          <a:latin typeface="Futura Bk"/>
          <a:ea typeface="+mn-ea"/>
          <a:cs typeface="+mn-cs"/>
        </a:defRPr>
      </a:lvl1pPr>
      <a:lvl2pPr marL="165100" indent="-165100" algn="l" defTabSz="430213" rtl="0" eaLnBrk="1" latinLnBrk="0" hangingPunct="1">
        <a:lnSpc>
          <a:spcPct val="120000"/>
        </a:lnSpc>
        <a:spcBef>
          <a:spcPts val="0"/>
        </a:spcBef>
        <a:spcAft>
          <a:spcPts val="140"/>
        </a:spcAft>
        <a:buSzPct val="100000"/>
        <a:buFont typeface="Lucida Grande"/>
        <a:buChar char="•"/>
        <a:defRPr sz="1800" kern="1200">
          <a:solidFill>
            <a:schemeClr val="bg1"/>
          </a:solidFill>
          <a:latin typeface="Futura Bk"/>
          <a:ea typeface="+mn-ea"/>
          <a:cs typeface="+mn-cs"/>
        </a:defRPr>
      </a:lvl2pPr>
      <a:lvl3pPr marL="300038" indent="-125413" algn="l" defTabSz="457200" rtl="0" eaLnBrk="1" latinLnBrk="0" hangingPunct="1">
        <a:lnSpc>
          <a:spcPct val="120000"/>
        </a:lnSpc>
        <a:spcBef>
          <a:spcPts val="0"/>
        </a:spcBef>
        <a:spcAft>
          <a:spcPts val="140"/>
        </a:spcAft>
        <a:buFont typeface="Lucida Grande"/>
        <a:buChar char="–"/>
        <a:defRPr sz="1400" kern="1200">
          <a:solidFill>
            <a:schemeClr val="bg1"/>
          </a:solidFill>
          <a:latin typeface="Futura Bk"/>
          <a:ea typeface="+mn-ea"/>
          <a:cs typeface="+mn-cs"/>
        </a:defRPr>
      </a:lvl3pPr>
      <a:lvl4pPr marL="409575" indent="-123825" algn="l" defTabSz="457200" rtl="0" eaLnBrk="1" latinLnBrk="0" hangingPunct="1">
        <a:lnSpc>
          <a:spcPct val="120000"/>
        </a:lnSpc>
        <a:spcBef>
          <a:spcPts val="0"/>
        </a:spcBef>
        <a:spcAft>
          <a:spcPts val="140"/>
        </a:spcAft>
        <a:buSzPct val="80000"/>
        <a:buFont typeface="Courier New"/>
        <a:buChar char="o"/>
        <a:defRPr lang="en-US" sz="1400" kern="1200" dirty="0" smtClean="0">
          <a:solidFill>
            <a:schemeClr val="bg1"/>
          </a:solidFill>
          <a:latin typeface="Futura Bk"/>
          <a:ea typeface="+mn-ea"/>
          <a:cs typeface="+mn-cs"/>
        </a:defRPr>
      </a:lvl4pPr>
      <a:lvl5pPr marL="409575" indent="0" algn="l" defTabSz="457200" rtl="0" eaLnBrk="1" latinLnBrk="0" hangingPunct="1">
        <a:lnSpc>
          <a:spcPct val="120000"/>
        </a:lnSpc>
        <a:spcBef>
          <a:spcPts val="0"/>
        </a:spcBef>
        <a:spcAft>
          <a:spcPts val="140"/>
        </a:spcAft>
        <a:buFont typeface="Arial"/>
        <a:buNone/>
        <a:tabLst/>
        <a:defRPr sz="1400" kern="1200">
          <a:solidFill>
            <a:schemeClr val="bg1"/>
          </a:solidFill>
          <a:latin typeface="Futura Bk"/>
          <a:ea typeface="+mn-ea"/>
          <a:cs typeface="+mn-cs"/>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3.xml"/><Relationship Id="rId5" Type="http://schemas.openxmlformats.org/officeDocument/2006/relationships/image" Target="../media/image19.PNG"/><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8.xml"/><Relationship Id="rId1" Type="http://schemas.openxmlformats.org/officeDocument/2006/relationships/slideLayout" Target="../slideLayouts/slideLayout2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3.xml"/><Relationship Id="rId5" Type="http://schemas.openxmlformats.org/officeDocument/2006/relationships/image" Target="../media/image24.jp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5.xml"/><Relationship Id="rId1" Type="http://schemas.openxmlformats.org/officeDocument/2006/relationships/slideLayout" Target="../slideLayouts/slideLayout23.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3.xml"/><Relationship Id="rId6" Type="http://schemas.openxmlformats.org/officeDocument/2006/relationships/image" Target="../media/image29.jpg"/><Relationship Id="rId5" Type="http://schemas.openxmlformats.org/officeDocument/2006/relationships/hyperlink" Target="https://www.flickr.com/photos/shacharabiry/" TargetMode="Externa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hyperlink" Target="http://www.prisonstudies.org/" TargetMode="External"/><Relationship Id="rId7" Type="http://schemas.openxmlformats.org/officeDocument/2006/relationships/hyperlink" Target="https://www.youtube.com/embed/jIXIuYdnyyk" TargetMode="External"/><Relationship Id="rId2" Type="http://schemas.openxmlformats.org/officeDocument/2006/relationships/notesSlide" Target="../notesSlides/notesSlide33.xml"/><Relationship Id="rId1" Type="http://schemas.openxmlformats.org/officeDocument/2006/relationships/slideLayout" Target="../slideLayouts/slideLayout23.xml"/><Relationship Id="rId6" Type="http://schemas.openxmlformats.org/officeDocument/2006/relationships/hyperlink" Target="https://www.documentcloud.org/documents/2702103-Sample-Risk-Assessment-COMPAS-CORE.html" TargetMode="External"/><Relationship Id="rId5" Type="http://schemas.openxmlformats.org/officeDocument/2006/relationships/hyperlink" Target="http://www.propublica.org/article/machine-bias-risk-assessments-in-criminal-sentencing" TargetMode="External"/><Relationship Id="rId4" Type="http://schemas.openxmlformats.org/officeDocument/2006/relationships/hyperlink" Target="http://bit.ly/3uyQGqb"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www.aepd.es/sites/default/files/2019-12/ai-ethics-guidelines.pdf" TargetMode="External"/><Relationship Id="rId2" Type="http://schemas.openxmlformats.org/officeDocument/2006/relationships/notesSlide" Target="../notesSlides/notesSlide34.xml"/><Relationship Id="rId1" Type="http://schemas.openxmlformats.org/officeDocument/2006/relationships/slideLayout" Target="../slideLayouts/slideLayout23.xml"/><Relationship Id="rId6" Type="http://schemas.openxmlformats.org/officeDocument/2006/relationships/hyperlink" Target="https://github.com/haghish/shapley" TargetMode="External"/><Relationship Id="rId5" Type="http://schemas.openxmlformats.org/officeDocument/2006/relationships/hyperlink" Target="http://www.ncbi.nlm.nih.gov/pmc/articles/PMC5777393/" TargetMode="External"/><Relationship Id="rId4" Type="http://schemas.openxmlformats.org/officeDocument/2006/relationships/hyperlink" Target="http://arxiv.org/abs/1503.07810"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www.legislation.gov.uk/ukpga/2010/15/" TargetMode="External"/><Relationship Id="rId2" Type="http://schemas.openxmlformats.org/officeDocument/2006/relationships/notesSlide" Target="../notesSlides/notesSlide35.xml"/><Relationship Id="rId1" Type="http://schemas.openxmlformats.org/officeDocument/2006/relationships/slideLayout" Target="../slideLayouts/slideLayout23.xml"/><Relationship Id="rId4" Type="http://schemas.openxmlformats.org/officeDocument/2006/relationships/hyperlink" Target="https://arxiv.org/pdf/2505.14971"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www.linkedin.com/pulse/fairness-ai-pros-cons-toolboxes-luis-m-vaquero/" TargetMode="External"/><Relationship Id="rId7" Type="http://schemas.openxmlformats.org/officeDocument/2006/relationships/hyperlink" Target="https://pypi.org/project/UnBIAS/" TargetMode="External"/><Relationship Id="rId2" Type="http://schemas.openxmlformats.org/officeDocument/2006/relationships/notesSlide" Target="../notesSlides/notesSlide36.xml"/><Relationship Id="rId1" Type="http://schemas.openxmlformats.org/officeDocument/2006/relationships/slideLayout" Target="../slideLayouts/slideLayout23.xml"/><Relationship Id="rId6" Type="http://schemas.openxmlformats.org/officeDocument/2006/relationships/hyperlink" Target="https://proceedings.neurips.cc/paper_files/paper/2017/file/d5e2c0adad503c91f91df240d0cd4e49-Paper.pdf" TargetMode="External"/><Relationship Id="rId5" Type="http://schemas.openxmlformats.org/officeDocument/2006/relationships/hyperlink" Target="https://www.aies-conference.com/2018/contents/papers/main/AIES_2018_paper_162.pdf" TargetMode="External"/><Relationship Id="rId4" Type="http://schemas.openxmlformats.org/officeDocument/2006/relationships/hyperlink" Target="https://arxiv.org/pdf/1809.01496.pdf"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tinyurl.com/5fyxvj6u" TargetMode="External"/><Relationship Id="rId7" Type="http://schemas.openxmlformats.org/officeDocument/2006/relationships/hyperlink" Target="https://www.cnbc.com/2023/10/12/transunion-settles-with-ftc-cfpb-for-23-million-in-housing-case.html?msockid=0ad51ca2681164ec330f098669f16578" TargetMode="External"/><Relationship Id="rId2" Type="http://schemas.openxmlformats.org/officeDocument/2006/relationships/notesSlide" Target="../notesSlides/notesSlide37.xml"/><Relationship Id="rId1" Type="http://schemas.openxmlformats.org/officeDocument/2006/relationships/slideLayout" Target="../slideLayouts/slideLayout23.xml"/><Relationship Id="rId6" Type="http://schemas.openxmlformats.org/officeDocument/2006/relationships/hyperlink" Target="https://www.consumerfinance.gov/about-us/newsroom/cfpb-reports-highlight-problems-with-tenant-background-checks/" TargetMode="External"/><Relationship Id="rId5" Type="http://schemas.openxmlformats.org/officeDocument/2006/relationships/hyperlink" Target="https://jacobin.com/2023/06/artificial-intelligence-corporate-landlords-tenants-screening-crime-racism" TargetMode="External"/><Relationship Id="rId4" Type="http://schemas.openxmlformats.org/officeDocument/2006/relationships/hyperlink" Target="https://newsroom.transunion.com/property-managers-gain-greater-predictive-power-to-help-further-decrease-future-eviction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a:xfrm>
            <a:off x="125732" y="1991381"/>
            <a:ext cx="9018268" cy="523220"/>
          </a:xfrm>
        </p:spPr>
        <p:txBody>
          <a:bodyPr/>
          <a:lstStyle/>
          <a:p>
            <a:r>
              <a:rPr lang="en-GB" dirty="0"/>
              <a:t> </a:t>
            </a:r>
            <a:r>
              <a:rPr lang="en-GB" b="1" dirty="0">
                <a:solidFill>
                  <a:schemeClr val="tx1"/>
                </a:solidFill>
                <a:latin typeface="Arial" panose="020B0604020202020204" pitchFamily="34" charset="0"/>
                <a:cs typeface="Arial" panose="020B0604020202020204" pitchFamily="34" charset="0"/>
              </a:rPr>
              <a:t>Bias, Fairness and Transparency</a:t>
            </a:r>
            <a:endParaRPr lang="en-US" b="1" dirty="0">
              <a:solidFill>
                <a:schemeClr val="tx1"/>
              </a:solidFill>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95B73F98-2BBD-0A48-A984-10C905F73F70}"/>
              </a:ext>
              <a:ext uri="{C183D7F6-B498-43B3-948B-1728B52AA6E4}">
                <adec:decorative xmlns:adec="http://schemas.microsoft.com/office/drawing/2017/decorative" val="1"/>
              </a:ext>
            </a:extLst>
          </p:cNvPr>
          <p:cNvSpPr>
            <a:spLocks noGrp="1"/>
          </p:cNvSpPr>
          <p:nvPr>
            <p:ph type="subTitle" idx="1"/>
          </p:nvPr>
        </p:nvSpPr>
        <p:spPr>
          <a:xfrm>
            <a:off x="331200" y="767827"/>
            <a:ext cx="8229600" cy="502701"/>
          </a:xfrm>
        </p:spPr>
        <p:txBody>
          <a:bodyPr/>
          <a:lstStyle/>
          <a:p>
            <a:r>
              <a:rPr lang="en-GB" dirty="0"/>
              <a:t> </a:t>
            </a:r>
          </a:p>
        </p:txBody>
      </p:sp>
      <p:sp>
        <p:nvSpPr>
          <p:cNvPr id="6" name="Text Placeholder 5">
            <a:extLst>
              <a:ext uri="{FF2B5EF4-FFF2-40B4-BE49-F238E27FC236}">
                <a16:creationId xmlns:a16="http://schemas.microsoft.com/office/drawing/2014/main" id="{80C399DC-6112-7BB6-4199-3BB0C85E0818}"/>
              </a:ext>
              <a:ext uri="{C183D7F6-B498-43B3-948B-1728B52AA6E4}">
                <adec:decorative xmlns:adec="http://schemas.microsoft.com/office/drawing/2017/decorative" val="1"/>
              </a:ext>
            </a:extLst>
          </p:cNvPr>
          <p:cNvSpPr>
            <a:spLocks noGrp="1"/>
          </p:cNvSpPr>
          <p:nvPr>
            <p:ph type="body" sz="quarter" idx="14"/>
          </p:nvPr>
        </p:nvSpPr>
        <p:spPr/>
        <p:txBody>
          <a:bodyPr/>
          <a:lstStyle/>
          <a:p>
            <a:pPr marL="0" indent="0">
              <a:buNone/>
            </a:pPr>
            <a:r>
              <a:rPr lang="en-GB" dirty="0"/>
              <a:t> </a:t>
            </a:r>
          </a:p>
        </p:txBody>
      </p:sp>
      <p:sp>
        <p:nvSpPr>
          <p:cNvPr id="4" name="Rectangle 3"/>
          <p:cNvSpPr/>
          <p:nvPr/>
        </p:nvSpPr>
        <p:spPr>
          <a:xfrm>
            <a:off x="-125730" y="3256719"/>
            <a:ext cx="9143999" cy="584775"/>
          </a:xfrm>
          <a:prstGeom prst="rect">
            <a:avLst/>
          </a:prstGeom>
        </p:spPr>
        <p:txBody>
          <a:bodyPr wrap="square">
            <a:spAutoFit/>
          </a:bodyPr>
          <a:lstStyle/>
          <a:p>
            <a:pPr algn="ctr"/>
            <a:r>
              <a:rPr lang="en-GB" sz="3200" dirty="0">
                <a:latin typeface="Arial" panose="020B0604020202020204" pitchFamily="34" charset="0"/>
                <a:cs typeface="Arial" panose="020B0604020202020204" pitchFamily="34" charset="0"/>
              </a:rPr>
              <a:t>Miranda Mowbray</a:t>
            </a:r>
            <a:r>
              <a:rPr lang="en-GB" sz="24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478728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3600" dirty="0">
                <a:latin typeface="Arial" panose="020B0604020202020204" pitchFamily="34" charset="0"/>
                <a:cs typeface="Arial" panose="020B0604020202020204" pitchFamily="34" charset="0"/>
              </a:rPr>
              <a:t>Response by company selling COMPAS</a:t>
            </a:r>
          </a:p>
        </p:txBody>
      </p:sp>
      <p:sp>
        <p:nvSpPr>
          <p:cNvPr id="10" name="Subtitle 9">
            <a:extLst>
              <a:ext uri="{C183D7F6-B498-43B3-948B-1728B52AA6E4}">
                <adec:decorative xmlns:adec="http://schemas.microsoft.com/office/drawing/2017/decorative" val="1"/>
              </a:ext>
            </a:extLst>
          </p:cNvPr>
          <p:cNvSpPr>
            <a:spLocks noGrp="1"/>
          </p:cNvSpPr>
          <p:nvPr>
            <p:ph type="subTitle" idx="1"/>
          </p:nvPr>
        </p:nvSpPr>
        <p:spPr>
          <a:xfrm>
            <a:off x="331470" y="599528"/>
            <a:ext cx="8229600" cy="502701"/>
          </a:xfrm>
        </p:spPr>
        <p:txBody>
          <a:bodyPr/>
          <a:lstStyle/>
          <a:p>
            <a:r>
              <a:rPr lang="en-GB" dirty="0"/>
              <a:t>  </a:t>
            </a:r>
          </a:p>
        </p:txBody>
      </p:sp>
      <p:sp>
        <p:nvSpPr>
          <p:cNvPr id="2" name="TextBox 1">
            <a:extLst>
              <a:ext uri="{FF2B5EF4-FFF2-40B4-BE49-F238E27FC236}">
                <a16:creationId xmlns:a16="http://schemas.microsoft.com/office/drawing/2014/main" id="{9AB7227A-4612-4FE8-91F0-6912F86FE85B}"/>
              </a:ext>
            </a:extLst>
          </p:cNvPr>
          <p:cNvSpPr txBox="1"/>
          <p:nvPr/>
        </p:nvSpPr>
        <p:spPr>
          <a:xfrm>
            <a:off x="457199" y="677384"/>
            <a:ext cx="8229601" cy="5878532"/>
          </a:xfrm>
          <a:prstGeom prst="rect">
            <a:avLst/>
          </a:prstGeom>
          <a:noFill/>
        </p:spPr>
        <p:txBody>
          <a:bodyPr wrap="square" rtlCol="0">
            <a:spAutoFit/>
          </a:bodyPr>
          <a:lstStyle/>
          <a:p>
            <a:endParaRPr lang="en-GB" sz="2800" dirty="0">
              <a:solidFill>
                <a:schemeClr val="bg1"/>
              </a:solidFill>
              <a:latin typeface="Arial" panose="020B0604020202020204" pitchFamily="34" charset="0"/>
              <a:cs typeface="Arial" panose="020B0604020202020204" pitchFamily="34" charset="0"/>
            </a:endParaRPr>
          </a:p>
          <a:p>
            <a:endParaRPr lang="en-GB" sz="2800" dirty="0">
              <a:solidFill>
                <a:schemeClr val="bg1"/>
              </a:solidFill>
              <a:latin typeface="Arial" panose="020B0604020202020204" pitchFamily="34" charset="0"/>
              <a:cs typeface="Arial" panose="020B0604020202020204" pitchFamily="34" charset="0"/>
            </a:endParaRPr>
          </a:p>
          <a:p>
            <a:endParaRPr lang="en-GB" sz="2800" dirty="0">
              <a:solidFill>
                <a:schemeClr val="bg1"/>
              </a:solidFill>
              <a:latin typeface="Arial" panose="020B0604020202020204" pitchFamily="34" charset="0"/>
              <a:cs typeface="Arial" panose="020B0604020202020204" pitchFamily="34" charset="0"/>
            </a:endParaRPr>
          </a:p>
          <a:p>
            <a:r>
              <a:rPr lang="en-GB" sz="2800" dirty="0">
                <a:solidFill>
                  <a:schemeClr val="bg1"/>
                </a:solidFill>
                <a:latin typeface="Arial" panose="020B0604020202020204" pitchFamily="34" charset="0"/>
                <a:cs typeface="Arial" panose="020B0604020202020204" pitchFamily="34" charset="0"/>
              </a:rPr>
              <a:t>Criterion was equal </a:t>
            </a:r>
            <a:r>
              <a:rPr lang="en-GB" sz="2800" b="1" dirty="0">
                <a:solidFill>
                  <a:schemeClr val="accent4">
                    <a:lumMod val="60000"/>
                    <a:lumOff val="40000"/>
                  </a:schemeClr>
                </a:solidFill>
                <a:latin typeface="Arial" panose="020B0604020202020204" pitchFamily="34" charset="0"/>
                <a:cs typeface="Arial" panose="020B0604020202020204" pitchFamily="34" charset="0"/>
              </a:rPr>
              <a:t>precision</a:t>
            </a:r>
            <a:r>
              <a:rPr lang="en-GB" sz="2800" dirty="0">
                <a:solidFill>
                  <a:schemeClr val="bg1"/>
                </a:solidFill>
                <a:latin typeface="Arial" panose="020B0604020202020204" pitchFamily="34" charset="0"/>
                <a:cs typeface="Arial" panose="020B0604020202020204" pitchFamily="34" charset="0"/>
              </a:rPr>
              <a:t> of hi-risk predictions</a:t>
            </a:r>
          </a:p>
          <a:p>
            <a:endParaRPr lang="en-GB" sz="2400" dirty="0">
              <a:solidFill>
                <a:schemeClr val="bg1"/>
              </a:solidFill>
              <a:latin typeface="Arial" panose="020B0604020202020204" pitchFamily="34" charset="0"/>
              <a:cs typeface="Arial" panose="020B0604020202020204" pitchFamily="34" charset="0"/>
            </a:endParaRPr>
          </a:p>
          <a:p>
            <a:r>
              <a:rPr lang="en-GB" sz="2400" dirty="0">
                <a:solidFill>
                  <a:schemeClr val="bg1"/>
                </a:solidFill>
                <a:latin typeface="Arial" panose="020B0604020202020204" pitchFamily="34" charset="0"/>
                <a:cs typeface="Arial" panose="020B0604020202020204" pitchFamily="34" charset="0"/>
              </a:rPr>
              <a:t>Precision =   			pr(re-arrest | high risk prediction)</a:t>
            </a:r>
          </a:p>
          <a:p>
            <a:endParaRPr lang="en-GB" sz="2400" dirty="0">
              <a:solidFill>
                <a:schemeClr val="bg1"/>
              </a:solidFill>
              <a:latin typeface="Arial" panose="020B0604020202020204" pitchFamily="34" charset="0"/>
              <a:cs typeface="Arial" panose="020B0604020202020204" pitchFamily="34" charset="0"/>
            </a:endParaRPr>
          </a:p>
          <a:p>
            <a:r>
              <a:rPr lang="en-GB" sz="2400" dirty="0">
                <a:solidFill>
                  <a:schemeClr val="bg1"/>
                </a:solidFill>
                <a:latin typeface="Arial" panose="020B0604020202020204" pitchFamily="34" charset="0"/>
                <a:cs typeface="Arial" panose="020B0604020202020204" pitchFamily="34" charset="0"/>
              </a:rPr>
              <a:t>False +</a:t>
            </a:r>
            <a:r>
              <a:rPr lang="en-GB" sz="2400" dirty="0" err="1">
                <a:solidFill>
                  <a:schemeClr val="bg1"/>
                </a:solidFill>
                <a:latin typeface="Arial" panose="020B0604020202020204" pitchFamily="34" charset="0"/>
                <a:cs typeface="Arial" panose="020B0604020202020204" pitchFamily="34" charset="0"/>
              </a:rPr>
              <a:t>ve</a:t>
            </a:r>
            <a:r>
              <a:rPr lang="en-GB" sz="2400" dirty="0">
                <a:solidFill>
                  <a:schemeClr val="bg1"/>
                </a:solidFill>
                <a:latin typeface="Arial" panose="020B0604020202020204" pitchFamily="34" charset="0"/>
                <a:cs typeface="Arial" panose="020B0604020202020204" pitchFamily="34" charset="0"/>
              </a:rPr>
              <a:t> rate = 	pr(high-risk prediction | not re-arrested)</a:t>
            </a:r>
          </a:p>
          <a:p>
            <a:endParaRPr lang="en-GB" sz="2800" dirty="0">
              <a:solidFill>
                <a:schemeClr val="bg1"/>
              </a:solidFill>
              <a:latin typeface="Arial" panose="020B0604020202020204" pitchFamily="34" charset="0"/>
              <a:cs typeface="Arial" panose="020B0604020202020204" pitchFamily="34" charset="0"/>
            </a:endParaRPr>
          </a:p>
          <a:p>
            <a:endParaRPr lang="en-GB" sz="2800" dirty="0">
              <a:solidFill>
                <a:schemeClr val="bg1"/>
              </a:solidFill>
              <a:latin typeface="Arial" panose="020B0604020202020204" pitchFamily="34" charset="0"/>
              <a:cs typeface="Arial" panose="020B0604020202020204" pitchFamily="34" charset="0"/>
            </a:endParaRPr>
          </a:p>
          <a:p>
            <a:r>
              <a:rPr lang="en-GB" sz="2800" dirty="0">
                <a:solidFill>
                  <a:schemeClr val="bg1"/>
                </a:solidFill>
                <a:latin typeface="Arial" panose="020B0604020202020204" pitchFamily="34" charset="0"/>
                <a:cs typeface="Arial" panose="020B0604020202020204" pitchFamily="34" charset="0"/>
              </a:rPr>
              <a:t>Criteria not just different – actually incompatible! </a:t>
            </a:r>
            <a:endParaRPr lang="en-GB" sz="2000" dirty="0">
              <a:solidFill>
                <a:schemeClr val="bg1"/>
              </a:solidFill>
              <a:latin typeface="Arial" panose="020B0604020202020204" pitchFamily="34" charset="0"/>
              <a:cs typeface="Arial" panose="020B0604020202020204" pitchFamily="34" charset="0"/>
            </a:endParaRPr>
          </a:p>
          <a:p>
            <a:endParaRPr lang="en-GB" sz="2000" dirty="0">
              <a:solidFill>
                <a:schemeClr val="bg1"/>
              </a:solidFill>
              <a:latin typeface="Arial" panose="020B0604020202020204" pitchFamily="34" charset="0"/>
              <a:cs typeface="Arial" panose="020B0604020202020204" pitchFamily="34" charset="0"/>
            </a:endParaRPr>
          </a:p>
          <a:p>
            <a:r>
              <a:rPr lang="en-GB" sz="2000" dirty="0">
                <a:solidFill>
                  <a:schemeClr val="bg1"/>
                </a:solidFill>
                <a:latin typeface="Arial" panose="020B0604020202020204" pitchFamily="34" charset="0"/>
                <a:cs typeface="Arial" panose="020B0604020202020204" pitchFamily="34" charset="0"/>
              </a:rPr>
              <a:t>Except in cases unlikely to occur. Assumes different underlying rearrest rates, and equal false negative rates.</a:t>
            </a:r>
          </a:p>
          <a:p>
            <a:endParaRPr lang="en-GB" sz="2400" dirty="0">
              <a:solidFill>
                <a:schemeClr val="bg1"/>
              </a:solidFill>
            </a:endParaRPr>
          </a:p>
        </p:txBody>
      </p:sp>
      <p:sp>
        <p:nvSpPr>
          <p:cNvPr id="4" name="Text Placeholder 3">
            <a:extLst>
              <a:ext uri="{FF2B5EF4-FFF2-40B4-BE49-F238E27FC236}">
                <a16:creationId xmlns:a16="http://schemas.microsoft.com/office/drawing/2014/main" id="{FE23B505-321B-8B86-5F26-6E5D0AB2CC13}"/>
              </a:ext>
              <a:ext uri="{C183D7F6-B498-43B3-948B-1728B52AA6E4}">
                <adec:decorative xmlns:adec="http://schemas.microsoft.com/office/drawing/2017/decorative" val="1"/>
              </a:ext>
            </a:extLst>
          </p:cNvPr>
          <p:cNvSpPr>
            <a:spLocks noGrp="1"/>
          </p:cNvSpPr>
          <p:nvPr>
            <p:ph type="body" sz="quarter" idx="14"/>
          </p:nvPr>
        </p:nvSpPr>
        <p:spPr>
          <a:xfrm>
            <a:off x="331470" y="1496493"/>
            <a:ext cx="8466436" cy="502702"/>
          </a:xfrm>
        </p:spPr>
        <p:txBody>
          <a:bodyPr/>
          <a:lstStyle/>
          <a:p>
            <a:pPr marL="0" indent="0">
              <a:buNone/>
            </a:pPr>
            <a:r>
              <a:rPr lang="en-US" dirty="0"/>
              <a:t> </a:t>
            </a:r>
            <a:endParaRPr lang="en-GB" dirty="0"/>
          </a:p>
        </p:txBody>
      </p:sp>
    </p:spTree>
    <p:extLst>
      <p:ext uri="{BB962C8B-B14F-4D97-AF65-F5344CB8AC3E}">
        <p14:creationId xmlns:p14="http://schemas.microsoft.com/office/powerpoint/2010/main" val="2566372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3600" dirty="0">
                <a:latin typeface="Arial" panose="020B0604020202020204" pitchFamily="34" charset="0"/>
                <a:cs typeface="Arial" panose="020B0604020202020204" pitchFamily="34" charset="0"/>
              </a:rPr>
              <a:t>Incompatibility result </a:t>
            </a:r>
          </a:p>
        </p:txBody>
      </p:sp>
      <p:sp>
        <p:nvSpPr>
          <p:cNvPr id="10" name="Subtitle 9">
            <a:extLst>
              <a:ext uri="{C183D7F6-B498-43B3-948B-1728B52AA6E4}">
                <adec:decorative xmlns:adec="http://schemas.microsoft.com/office/drawing/2017/decorative" val="1"/>
              </a:ext>
            </a:extLst>
          </p:cNvPr>
          <p:cNvSpPr>
            <a:spLocks noGrp="1"/>
          </p:cNvSpPr>
          <p:nvPr>
            <p:ph type="subTitle" idx="1"/>
          </p:nvPr>
        </p:nvSpPr>
        <p:spPr>
          <a:xfrm>
            <a:off x="331470" y="616892"/>
            <a:ext cx="8229600" cy="502701"/>
          </a:xfrm>
        </p:spPr>
        <p:txBody>
          <a:bodyPr/>
          <a:lstStyle/>
          <a:p>
            <a:r>
              <a:rPr lang="en-GB" dirty="0"/>
              <a:t>   </a:t>
            </a:r>
          </a:p>
        </p:txBody>
      </p:sp>
      <p:sp>
        <p:nvSpPr>
          <p:cNvPr id="11" name="Text Placeholder 10">
            <a:extLst>
              <a:ext uri="{C183D7F6-B498-43B3-948B-1728B52AA6E4}">
                <adec:decorative xmlns:adec="http://schemas.microsoft.com/office/drawing/2017/decorative" val="1"/>
              </a:ext>
            </a:extLst>
          </p:cNvPr>
          <p:cNvSpPr>
            <a:spLocks noGrp="1"/>
          </p:cNvSpPr>
          <p:nvPr>
            <p:ph type="body" sz="quarter" idx="14"/>
          </p:nvPr>
        </p:nvSpPr>
        <p:spPr>
          <a:xfrm>
            <a:off x="331470" y="6025452"/>
            <a:ext cx="8466436" cy="646410"/>
          </a:xfrm>
        </p:spPr>
        <p:txBody>
          <a:bodyPr/>
          <a:lstStyle/>
          <a:p>
            <a:pPr marL="0" indent="0">
              <a:buNone/>
            </a:pPr>
            <a:r>
              <a:rPr lang="en-GB" dirty="0"/>
              <a:t> </a:t>
            </a:r>
          </a:p>
        </p:txBody>
      </p:sp>
      <p:sp>
        <p:nvSpPr>
          <p:cNvPr id="2" name="TextBox 1">
            <a:extLst>
              <a:ext uri="{FF2B5EF4-FFF2-40B4-BE49-F238E27FC236}">
                <a16:creationId xmlns:a16="http://schemas.microsoft.com/office/drawing/2014/main" id="{9AB7227A-4612-4FE8-91F0-6912F86FE85B}"/>
              </a:ext>
            </a:extLst>
          </p:cNvPr>
          <p:cNvSpPr txBox="1"/>
          <p:nvPr/>
        </p:nvSpPr>
        <p:spPr>
          <a:xfrm>
            <a:off x="531091" y="1355768"/>
            <a:ext cx="8029979" cy="4675062"/>
          </a:xfrm>
          <a:prstGeom prst="rect">
            <a:avLst/>
          </a:prstGeom>
          <a:noFill/>
        </p:spPr>
        <p:txBody>
          <a:bodyPr wrap="square" rtlCol="0">
            <a:spAutoFit/>
          </a:bodyPr>
          <a:lstStyle/>
          <a:p>
            <a:pPr>
              <a:lnSpc>
                <a:spcPct val="120000"/>
              </a:lnSpc>
            </a:pPr>
            <a:r>
              <a:rPr lang="en-GB" sz="2800" dirty="0">
                <a:solidFill>
                  <a:schemeClr val="bg1"/>
                </a:solidFill>
                <a:latin typeface="Arial" panose="020B0604020202020204" pitchFamily="34" charset="0"/>
                <a:cs typeface="Arial" panose="020B0604020202020204" pitchFamily="34" charset="0"/>
              </a:rPr>
              <a:t>For two groups with different rearrest rates, </a:t>
            </a:r>
          </a:p>
          <a:p>
            <a:pPr>
              <a:lnSpc>
                <a:spcPct val="120000"/>
              </a:lnSpc>
            </a:pPr>
            <a:r>
              <a:rPr lang="en-GB" sz="2800" b="1" dirty="0">
                <a:solidFill>
                  <a:schemeClr val="accent4">
                    <a:lumMod val="60000"/>
                    <a:lumOff val="40000"/>
                  </a:schemeClr>
                </a:solidFill>
                <a:latin typeface="Arial" panose="020B0604020202020204" pitchFamily="34" charset="0"/>
                <a:cs typeface="Arial" panose="020B0604020202020204" pitchFamily="34" charset="0"/>
              </a:rPr>
              <a:t>you can’t have:</a:t>
            </a:r>
          </a:p>
          <a:p>
            <a:pPr marL="342900" indent="-342900">
              <a:lnSpc>
                <a:spcPct val="120000"/>
              </a:lnSpc>
              <a:buFontTx/>
              <a:buChar char="-"/>
            </a:pPr>
            <a:r>
              <a:rPr lang="en-GB" sz="2800" dirty="0">
                <a:solidFill>
                  <a:schemeClr val="bg1"/>
                </a:solidFill>
                <a:latin typeface="Arial" panose="020B0604020202020204" pitchFamily="34" charset="0"/>
                <a:cs typeface="Arial" panose="020B0604020202020204" pitchFamily="34" charset="0"/>
              </a:rPr>
              <a:t>equal precision, and </a:t>
            </a:r>
          </a:p>
          <a:p>
            <a:pPr marL="342900" indent="-342900">
              <a:lnSpc>
                <a:spcPct val="120000"/>
              </a:lnSpc>
              <a:buFontTx/>
              <a:buChar char="-"/>
            </a:pPr>
            <a:r>
              <a:rPr lang="en-GB" sz="2800" dirty="0">
                <a:solidFill>
                  <a:schemeClr val="bg1"/>
                </a:solidFill>
                <a:latin typeface="Arial" panose="020B0604020202020204" pitchFamily="34" charset="0"/>
                <a:cs typeface="Arial" panose="020B0604020202020204" pitchFamily="34" charset="0"/>
              </a:rPr>
              <a:t>equal false positive &amp; false negative rates</a:t>
            </a:r>
          </a:p>
          <a:p>
            <a:pPr>
              <a:lnSpc>
                <a:spcPct val="120000"/>
              </a:lnSpc>
            </a:pPr>
            <a:r>
              <a:rPr lang="en-GB" sz="2800" dirty="0">
                <a:solidFill>
                  <a:schemeClr val="bg1"/>
                </a:solidFill>
                <a:latin typeface="Arial" panose="020B0604020202020204" pitchFamily="34" charset="0"/>
                <a:cs typeface="Arial" panose="020B0604020202020204" pitchFamily="34" charset="0"/>
              </a:rPr>
              <a:t>for the two groups</a:t>
            </a:r>
          </a:p>
          <a:p>
            <a:r>
              <a:rPr lang="en-GB" sz="2800" dirty="0">
                <a:solidFill>
                  <a:schemeClr val="bg1"/>
                </a:solidFill>
                <a:latin typeface="Arial" panose="020B0604020202020204" pitchFamily="34" charset="0"/>
                <a:cs typeface="Arial" panose="020B0604020202020204" pitchFamily="34" charset="0"/>
              </a:rPr>
              <a:t> </a:t>
            </a:r>
            <a:endParaRPr lang="en-GB" sz="2800" dirty="0">
              <a:solidFill>
                <a:schemeClr val="accent3"/>
              </a:solidFill>
              <a:latin typeface="Arial" panose="020B0604020202020204" pitchFamily="34" charset="0"/>
              <a:cs typeface="Arial" panose="020B0604020202020204" pitchFamily="34" charset="0"/>
            </a:endParaRPr>
          </a:p>
          <a:p>
            <a:r>
              <a:rPr lang="en-GB" sz="2800" dirty="0">
                <a:solidFill>
                  <a:schemeClr val="bg1"/>
                </a:solidFill>
                <a:latin typeface="Arial" panose="020B0604020202020204" pitchFamily="34" charset="0"/>
                <a:cs typeface="Arial" panose="020B0604020202020204" pitchFamily="34" charset="0"/>
              </a:rPr>
              <a:t>Policy decision</a:t>
            </a:r>
          </a:p>
          <a:p>
            <a:endParaRPr lang="en-GB" sz="2800" dirty="0">
              <a:solidFill>
                <a:schemeClr val="bg1"/>
              </a:solidFill>
              <a:latin typeface="Arial" panose="020B0604020202020204" pitchFamily="34" charset="0"/>
              <a:cs typeface="Arial" panose="020B0604020202020204" pitchFamily="34" charset="0"/>
            </a:endParaRPr>
          </a:p>
          <a:p>
            <a:pPr>
              <a:lnSpc>
                <a:spcPct val="120000"/>
              </a:lnSpc>
            </a:pPr>
            <a:r>
              <a:rPr lang="en-GB" sz="2000" dirty="0">
                <a:solidFill>
                  <a:schemeClr val="bg1"/>
                </a:solidFill>
                <a:latin typeface="Arial" panose="020B0604020202020204" pitchFamily="34" charset="0"/>
                <a:cs typeface="Arial" panose="020B0604020202020204" pitchFamily="34" charset="0"/>
              </a:rPr>
              <a:t>More general fairness incompatibility result:</a:t>
            </a:r>
          </a:p>
          <a:p>
            <a:pPr>
              <a:lnSpc>
                <a:spcPct val="120000"/>
              </a:lnSpc>
            </a:pPr>
            <a:r>
              <a:rPr lang="en-GB" sz="2000" dirty="0">
                <a:solidFill>
                  <a:schemeClr val="bg1"/>
                </a:solidFill>
                <a:latin typeface="Arial" panose="020B0604020202020204" pitchFamily="34" charset="0"/>
                <a:cs typeface="Arial" panose="020B0604020202020204" pitchFamily="34" charset="0"/>
              </a:rPr>
              <a:t>Arvind Narayanan, “21 fairness definitions and their politics”, 2018</a:t>
            </a:r>
          </a:p>
        </p:txBody>
      </p:sp>
    </p:spTree>
    <p:extLst>
      <p:ext uri="{BB962C8B-B14F-4D97-AF65-F5344CB8AC3E}">
        <p14:creationId xmlns:p14="http://schemas.microsoft.com/office/powerpoint/2010/main" val="2029100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sz="3600" dirty="0">
                <a:latin typeface="Arial" panose="020B0604020202020204" pitchFamily="34" charset="0"/>
                <a:cs typeface="Arial" panose="020B0604020202020204" pitchFamily="34" charset="0"/>
              </a:rPr>
              <a:t>Inputs</a:t>
            </a:r>
            <a:endParaRPr lang="en-US" sz="3600" dirty="0">
              <a:latin typeface="Arial" panose="020B0604020202020204" pitchFamily="34" charset="0"/>
              <a:cs typeface="Arial" panose="020B0604020202020204" pitchFamily="34" charset="0"/>
            </a:endParaRPr>
          </a:p>
        </p:txBody>
      </p:sp>
      <p:sp>
        <p:nvSpPr>
          <p:cNvPr id="6" name="Subtitle 5">
            <a:extLst>
              <a:ext uri="{FF2B5EF4-FFF2-40B4-BE49-F238E27FC236}">
                <a16:creationId xmlns:a16="http://schemas.microsoft.com/office/drawing/2014/main" id="{7222CE67-6E88-EE41-0CD0-4BA6E2354245}"/>
              </a:ext>
              <a:ext uri="{C183D7F6-B498-43B3-948B-1728B52AA6E4}">
                <adec:decorative xmlns:adec="http://schemas.microsoft.com/office/drawing/2017/decorative" val="1"/>
              </a:ext>
            </a:extLst>
          </p:cNvPr>
          <p:cNvSpPr>
            <a:spLocks noGrp="1"/>
          </p:cNvSpPr>
          <p:nvPr>
            <p:ph type="subTitle" idx="1"/>
          </p:nvPr>
        </p:nvSpPr>
        <p:spPr/>
        <p:txBody>
          <a:bodyPr/>
          <a:lstStyle/>
          <a:p>
            <a:r>
              <a:rPr lang="en-US" dirty="0"/>
              <a:t> </a:t>
            </a:r>
            <a:endParaRPr lang="en-GB" dirty="0"/>
          </a:p>
        </p:txBody>
      </p:sp>
      <p:sp>
        <p:nvSpPr>
          <p:cNvPr id="11" name="Text Placeholder 10"/>
          <p:cNvSpPr>
            <a:spLocks noGrp="1"/>
          </p:cNvSpPr>
          <p:nvPr>
            <p:ph type="body" sz="quarter" idx="14"/>
          </p:nvPr>
        </p:nvSpPr>
        <p:spPr>
          <a:xfrm>
            <a:off x="439998" y="1498730"/>
            <a:ext cx="8466436" cy="4462307"/>
          </a:xfrm>
        </p:spPr>
        <p:txBody>
          <a:bodyPr/>
          <a:lstStyle/>
          <a:p>
            <a:pPr marL="0" indent="0">
              <a:lnSpc>
                <a:spcPct val="100000"/>
              </a:lnSpc>
              <a:buNone/>
            </a:pPr>
            <a:r>
              <a:rPr lang="en-GB" sz="2800" dirty="0">
                <a:latin typeface="Arial" panose="020B0604020202020204" pitchFamily="34" charset="0"/>
                <a:cs typeface="Arial" panose="020B0604020202020204" pitchFamily="34" charset="0"/>
              </a:rPr>
              <a:t>The 137 Northpointe COMPAS inputs include</a:t>
            </a:r>
          </a:p>
          <a:p>
            <a:pPr marL="0" indent="0">
              <a:lnSpc>
                <a:spcPct val="100000"/>
              </a:lnSpc>
              <a:buNone/>
            </a:pPr>
            <a:endParaRPr lang="en-GB" sz="2800" dirty="0">
              <a:latin typeface="Arial" panose="020B0604020202020204" pitchFamily="34" charset="0"/>
              <a:cs typeface="Arial" panose="020B0604020202020204" pitchFamily="34" charset="0"/>
            </a:endParaRPr>
          </a:p>
          <a:p>
            <a:pPr>
              <a:lnSpc>
                <a:spcPct val="100000"/>
              </a:lnSpc>
              <a:buFontTx/>
              <a:buChar char="-"/>
            </a:pPr>
            <a:r>
              <a:rPr lang="en-GB" sz="2800" dirty="0">
                <a:latin typeface="Arial" panose="020B0604020202020204" pitchFamily="34" charset="0"/>
                <a:cs typeface="Arial" panose="020B0604020202020204" pitchFamily="34" charset="0"/>
              </a:rPr>
              <a:t>Gang member</a:t>
            </a:r>
          </a:p>
          <a:p>
            <a:pPr marL="0" indent="0">
              <a:lnSpc>
                <a:spcPct val="100000"/>
              </a:lnSpc>
              <a:buNone/>
            </a:pPr>
            <a:endParaRPr lang="en-GB" sz="2800" dirty="0">
              <a:latin typeface="Arial" panose="020B0604020202020204" pitchFamily="34" charset="0"/>
              <a:cs typeface="Arial" panose="020B0604020202020204" pitchFamily="34" charset="0"/>
            </a:endParaRPr>
          </a:p>
          <a:p>
            <a:pPr>
              <a:lnSpc>
                <a:spcPct val="100000"/>
              </a:lnSpc>
              <a:buFontTx/>
              <a:buChar char="-"/>
            </a:pPr>
            <a:r>
              <a:rPr lang="en-GB" sz="2800" dirty="0">
                <a:latin typeface="Arial" panose="020B0604020202020204" pitchFamily="34" charset="0"/>
                <a:cs typeface="Arial" panose="020B0604020202020204" pitchFamily="34" charset="0"/>
              </a:rPr>
              <a:t>How often do you have barely enough money to get by?  (often/seldom/never)</a:t>
            </a:r>
          </a:p>
          <a:p>
            <a:pPr>
              <a:lnSpc>
                <a:spcPct val="100000"/>
              </a:lnSpc>
              <a:buFontTx/>
              <a:buChar char="-"/>
            </a:pPr>
            <a:endParaRPr lang="en-GB" sz="2800" dirty="0">
              <a:latin typeface="Arial" panose="020B0604020202020204" pitchFamily="34" charset="0"/>
              <a:cs typeface="Arial" panose="020B0604020202020204" pitchFamily="34" charset="0"/>
            </a:endParaRPr>
          </a:p>
          <a:p>
            <a:pPr>
              <a:lnSpc>
                <a:spcPct val="100000"/>
              </a:lnSpc>
              <a:buFontTx/>
              <a:buChar char="-"/>
            </a:pPr>
            <a:r>
              <a:rPr lang="en-GB" sz="2800" dirty="0">
                <a:latin typeface="Arial" panose="020B0604020202020204" pitchFamily="34" charset="0"/>
                <a:cs typeface="Arial" panose="020B0604020202020204" pitchFamily="34" charset="0"/>
              </a:rPr>
              <a:t>In your neighbourhood, have some of your friends and family been crime victims?</a:t>
            </a:r>
          </a:p>
          <a:p>
            <a:pPr marL="0" indent="0">
              <a:lnSpc>
                <a:spcPct val="100000"/>
              </a:lnSpc>
              <a:buNone/>
            </a:pPr>
            <a:endParaRPr lang="en-GB" sz="2400" dirty="0">
              <a:latin typeface="Arial" panose="020B0604020202020204" pitchFamily="34" charset="0"/>
              <a:cs typeface="Arial" panose="020B0604020202020204" pitchFamily="34" charset="0"/>
            </a:endParaRPr>
          </a:p>
          <a:p>
            <a:pPr marL="0" indent="0">
              <a:lnSpc>
                <a:spcPct val="100000"/>
              </a:lnSpc>
              <a:buNone/>
            </a:pPr>
            <a:r>
              <a:rPr lang="en-GB" sz="2000" dirty="0">
                <a:latin typeface="Arial" panose="020B0604020202020204" pitchFamily="34" charset="0"/>
                <a:cs typeface="Arial" panose="020B0604020202020204" pitchFamily="34" charset="0"/>
              </a:rPr>
              <a:t>Northpointe,  “sample risk assessment – COMPAS core”</a:t>
            </a:r>
          </a:p>
          <a:p>
            <a:pPr marL="0" indent="0">
              <a:lnSpc>
                <a:spcPct val="100000"/>
              </a:lnSpc>
              <a:buNone/>
            </a:pPr>
            <a:r>
              <a:rPr lang="en-GB" sz="2000" dirty="0">
                <a:latin typeface="Arial" panose="020B0604020202020204" pitchFamily="34" charset="0"/>
                <a:cs typeface="Arial" panose="020B0604020202020204" pitchFamily="34" charset="0"/>
              </a:rPr>
              <a:t>Inputs known, but algorithm is confidential </a:t>
            </a:r>
          </a:p>
          <a:p>
            <a:pPr marL="0" indent="0">
              <a:lnSpc>
                <a:spcPct val="100000"/>
              </a:lnSpc>
              <a:buNone/>
            </a:pPr>
            <a:endParaRPr lang="en-GB"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18988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CBE00A-5B3C-456E-9488-2A34C0878F9E}"/>
              </a:ext>
            </a:extLst>
          </p:cNvPr>
          <p:cNvSpPr>
            <a:spLocks noGrp="1"/>
          </p:cNvSpPr>
          <p:nvPr>
            <p:ph type="title"/>
          </p:nvPr>
        </p:nvSpPr>
        <p:spPr>
          <a:xfrm>
            <a:off x="331470" y="256026"/>
            <a:ext cx="8229600" cy="523220"/>
          </a:xfrm>
        </p:spPr>
        <p:txBody>
          <a:bodyPr/>
          <a:lstStyle/>
          <a:p>
            <a:r>
              <a:rPr lang="en-GB" sz="3600" dirty="0">
                <a:solidFill>
                  <a:schemeClr val="accent6">
                    <a:lumMod val="50000"/>
                  </a:schemeClr>
                </a:solidFill>
                <a:latin typeface="Arial" panose="020B0604020202020204" pitchFamily="34" charset="0"/>
                <a:cs typeface="Arial" panose="020B0604020202020204" pitchFamily="34" charset="0"/>
              </a:rPr>
              <a:t>Black cat locked up, white goes </a:t>
            </a:r>
            <a:r>
              <a:rPr lang="en-GB" sz="3600" dirty="0" err="1">
                <a:solidFill>
                  <a:schemeClr val="accent6">
                    <a:lumMod val="50000"/>
                  </a:schemeClr>
                </a:solidFill>
                <a:latin typeface="Arial" panose="020B0604020202020204" pitchFamily="34" charset="0"/>
                <a:cs typeface="Arial" panose="020B0604020202020204" pitchFamily="34" charset="0"/>
              </a:rPr>
              <a:t>ree</a:t>
            </a:r>
            <a:endParaRPr lang="en-GB" sz="3600" dirty="0">
              <a:solidFill>
                <a:schemeClr val="accent6">
                  <a:lumMod val="50000"/>
                </a:schemeClr>
              </a:solidFill>
              <a:latin typeface="Arial" panose="020B0604020202020204" pitchFamily="34" charset="0"/>
              <a:cs typeface="Arial" panose="020B0604020202020204" pitchFamily="34" charset="0"/>
            </a:endParaRPr>
          </a:p>
        </p:txBody>
      </p:sp>
      <p:sp>
        <p:nvSpPr>
          <p:cNvPr id="10" name="Subtitle 9">
            <a:extLst>
              <a:ext uri="{C183D7F6-B498-43B3-948B-1728B52AA6E4}">
                <adec:decorative xmlns:adec="http://schemas.microsoft.com/office/drawing/2017/decorative" val="1"/>
              </a:ext>
            </a:extLst>
          </p:cNvPr>
          <p:cNvSpPr>
            <a:spLocks noGrp="1"/>
          </p:cNvSpPr>
          <p:nvPr>
            <p:ph type="subTitle" idx="1"/>
          </p:nvPr>
        </p:nvSpPr>
        <p:spPr/>
        <p:txBody>
          <a:bodyPr/>
          <a:lstStyle/>
          <a:p>
            <a:r>
              <a:rPr lang="en-GB" dirty="0"/>
              <a:t>  </a:t>
            </a:r>
          </a:p>
        </p:txBody>
      </p:sp>
      <p:sp>
        <p:nvSpPr>
          <p:cNvPr id="2" name="TextBox 1">
            <a:extLst>
              <a:ext uri="{FF2B5EF4-FFF2-40B4-BE49-F238E27FC236}">
                <a16:creationId xmlns:a16="http://schemas.microsoft.com/office/drawing/2014/main" id="{9AB7227A-4612-4FE8-91F0-6912F86FE85B}"/>
              </a:ext>
              <a:ext uri="{C183D7F6-B498-43B3-948B-1728B52AA6E4}">
                <adec:decorative xmlns:adec="http://schemas.microsoft.com/office/drawing/2017/decorative" val="1"/>
              </a:ext>
            </a:extLst>
          </p:cNvPr>
          <p:cNvSpPr txBox="1"/>
          <p:nvPr/>
        </p:nvSpPr>
        <p:spPr>
          <a:xfrm>
            <a:off x="542501" y="1289071"/>
            <a:ext cx="8029979" cy="400110"/>
          </a:xfrm>
          <a:prstGeom prst="rect">
            <a:avLst/>
          </a:prstGeom>
          <a:noFill/>
        </p:spPr>
        <p:txBody>
          <a:bodyPr wrap="square" rtlCol="0">
            <a:spAutoFit/>
          </a:bodyPr>
          <a:lstStyle/>
          <a:p>
            <a:endParaRPr lang="en-GB" sz="2000" dirty="0">
              <a:solidFill>
                <a:schemeClr val="bg1"/>
              </a:solidFill>
            </a:endParaRPr>
          </a:p>
        </p:txBody>
      </p:sp>
      <p:pic>
        <p:nvPicPr>
          <p:cNvPr id="15" name="Picture 14" descr="A mostly-black cat indoors, looking through a barred window at a mostly-white cat outside in the sunshine">
            <a:extLst>
              <a:ext uri="{FF2B5EF4-FFF2-40B4-BE49-F238E27FC236}">
                <a16:creationId xmlns:a16="http://schemas.microsoft.com/office/drawing/2014/main" id="{B37D61C8-FDE6-43A7-8A81-7D99AFFE608D}"/>
              </a:ext>
            </a:extLst>
          </p:cNvPr>
          <p:cNvPicPr>
            <a:picLocks noChangeAspect="1"/>
          </p:cNvPicPr>
          <p:nvPr/>
        </p:nvPicPr>
        <p:blipFill>
          <a:blip r:embed="rId3"/>
          <a:stretch>
            <a:fillRect/>
          </a:stretch>
        </p:blipFill>
        <p:spPr>
          <a:xfrm>
            <a:off x="841076" y="749430"/>
            <a:ext cx="7210388" cy="4759046"/>
          </a:xfrm>
          <a:prstGeom prst="rect">
            <a:avLst/>
          </a:prstGeom>
        </p:spPr>
      </p:pic>
      <p:sp>
        <p:nvSpPr>
          <p:cNvPr id="13" name="Text Placeholder 12">
            <a:extLst>
              <a:ext uri="{FF2B5EF4-FFF2-40B4-BE49-F238E27FC236}">
                <a16:creationId xmlns:a16="http://schemas.microsoft.com/office/drawing/2014/main" id="{9731E58D-2B0D-44C2-985F-3AE02C2A86FD}"/>
              </a:ext>
              <a:ext uri="{C183D7F6-B498-43B3-948B-1728B52AA6E4}">
                <adec:decorative xmlns:adec="http://schemas.microsoft.com/office/drawing/2017/decorative" val="1"/>
              </a:ext>
            </a:extLst>
          </p:cNvPr>
          <p:cNvSpPr>
            <a:spLocks noGrp="1"/>
          </p:cNvSpPr>
          <p:nvPr>
            <p:ph type="body" sz="quarter" idx="14"/>
          </p:nvPr>
        </p:nvSpPr>
        <p:spPr/>
        <p:txBody>
          <a:bodyPr/>
          <a:lstStyle/>
          <a:p>
            <a:pPr marL="0" indent="0">
              <a:buNone/>
            </a:pPr>
            <a:r>
              <a:rPr lang="en-GB" dirty="0"/>
              <a:t>  </a:t>
            </a:r>
          </a:p>
        </p:txBody>
      </p:sp>
      <p:pic>
        <p:nvPicPr>
          <p:cNvPr id="4" name="Picture 3" descr="Creative commons licence: By-Noncommercial-No derivatives">
            <a:extLst>
              <a:ext uri="{FF2B5EF4-FFF2-40B4-BE49-F238E27FC236}">
                <a16:creationId xmlns:a16="http://schemas.microsoft.com/office/drawing/2014/main" id="{A8DA3C16-1345-4652-8E11-6ADAB7D9F7EF}"/>
              </a:ext>
            </a:extLst>
          </p:cNvPr>
          <p:cNvPicPr>
            <a:picLocks noChangeAspect="1"/>
          </p:cNvPicPr>
          <p:nvPr/>
        </p:nvPicPr>
        <p:blipFill>
          <a:blip r:embed="rId4"/>
          <a:stretch>
            <a:fillRect/>
          </a:stretch>
        </p:blipFill>
        <p:spPr>
          <a:xfrm flipV="1">
            <a:off x="444519" y="5713519"/>
            <a:ext cx="1187511" cy="292115"/>
          </a:xfrm>
          <a:prstGeom prst="rect">
            <a:avLst/>
          </a:prstGeom>
        </p:spPr>
      </p:pic>
      <p:sp>
        <p:nvSpPr>
          <p:cNvPr id="6" name="TextBox 5">
            <a:extLst>
              <a:ext uri="{FF2B5EF4-FFF2-40B4-BE49-F238E27FC236}">
                <a16:creationId xmlns:a16="http://schemas.microsoft.com/office/drawing/2014/main" id="{DE74E57B-1790-49DE-992A-63A36EBFDCDC}"/>
              </a:ext>
            </a:extLst>
          </p:cNvPr>
          <p:cNvSpPr txBox="1"/>
          <p:nvPr/>
        </p:nvSpPr>
        <p:spPr>
          <a:xfrm>
            <a:off x="348905" y="5682469"/>
            <a:ext cx="5109219" cy="646331"/>
          </a:xfrm>
          <a:prstGeom prst="rect">
            <a:avLst/>
          </a:prstGeom>
          <a:noFill/>
        </p:spPr>
        <p:txBody>
          <a:bodyPr wrap="none" rtlCol="0">
            <a:spAutoFit/>
          </a:bodyPr>
          <a:lstStyle/>
          <a:p>
            <a:r>
              <a:rPr lang="en-GB" dirty="0">
                <a:solidFill>
                  <a:schemeClr val="bg1"/>
                </a:solidFill>
              </a:rPr>
              <a:t>                     </a:t>
            </a:r>
            <a:r>
              <a:rPr lang="en-GB" dirty="0">
                <a:solidFill>
                  <a:schemeClr val="bg1"/>
                </a:solidFill>
                <a:latin typeface="Arial" panose="020B0604020202020204" pitchFamily="34" charset="0"/>
                <a:cs typeface="Arial" panose="020B0604020202020204" pitchFamily="34" charset="0"/>
              </a:rPr>
              <a:t>Maia C / </a:t>
            </a:r>
            <a:r>
              <a:rPr lang="en-GB" dirty="0" err="1">
                <a:solidFill>
                  <a:schemeClr val="bg1"/>
                </a:solidFill>
                <a:latin typeface="Arial" panose="020B0604020202020204" pitchFamily="34" charset="0"/>
                <a:cs typeface="Arial" panose="020B0604020202020204" pitchFamily="34" charset="0"/>
              </a:rPr>
              <a:t>maiac</a:t>
            </a:r>
            <a:r>
              <a:rPr lang="en-GB" dirty="0">
                <a:solidFill>
                  <a:schemeClr val="bg1"/>
                </a:solidFill>
                <a:latin typeface="Arial" panose="020B0604020202020204" pitchFamily="34" charset="0"/>
                <a:cs typeface="Arial" panose="020B0604020202020204" pitchFamily="34" charset="0"/>
              </a:rPr>
              <a:t> on Flickr</a:t>
            </a:r>
          </a:p>
          <a:p>
            <a:r>
              <a:rPr lang="en-GB" dirty="0">
                <a:solidFill>
                  <a:schemeClr val="bg1"/>
                </a:solidFill>
                <a:latin typeface="Arial" panose="020B0604020202020204" pitchFamily="34" charset="0"/>
                <a:cs typeface="Arial" panose="020B0604020202020204" pitchFamily="34" charset="0"/>
              </a:rPr>
              <a:t>https://www.flickr.com/photos/maiac/320846855/</a:t>
            </a:r>
          </a:p>
        </p:txBody>
      </p:sp>
    </p:spTree>
    <p:extLst>
      <p:ext uri="{BB962C8B-B14F-4D97-AF65-F5344CB8AC3E}">
        <p14:creationId xmlns:p14="http://schemas.microsoft.com/office/powerpoint/2010/main" val="4262900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DA5A82-8FC4-41E0-AE3C-A721A68D7896}"/>
              </a:ext>
            </a:extLst>
          </p:cNvPr>
          <p:cNvSpPr txBox="1">
            <a:spLocks noGrp="1"/>
          </p:cNvSpPr>
          <p:nvPr>
            <p:ph type="title" idx="4294967295"/>
          </p:nvPr>
        </p:nvSpPr>
        <p:spPr>
          <a:xfrm flipH="1">
            <a:off x="455995" y="406707"/>
            <a:ext cx="8232007" cy="5847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TRANSPARENCY</a:t>
            </a:r>
          </a:p>
        </p:txBody>
      </p:sp>
      <p:pic>
        <p:nvPicPr>
          <p:cNvPr id="5" name="Content Placeholder 4">
            <a:extLst>
              <a:ext uri="{FF2B5EF4-FFF2-40B4-BE49-F238E27FC236}">
                <a16:creationId xmlns:a16="http://schemas.microsoft.com/office/drawing/2014/main" id="{155C0BE9-8A23-4E42-9B0E-17952D735915}"/>
              </a:ext>
              <a:ext uri="{C183D7F6-B498-43B3-948B-1728B52AA6E4}">
                <adec:decorative xmlns:adec="http://schemas.microsoft.com/office/drawing/2017/decorative" val="1"/>
              </a:ext>
            </a:extLst>
          </p:cNvPr>
          <p:cNvPicPr>
            <a:picLocks noGrp="1" noChangeAspect="1"/>
          </p:cNvPicPr>
          <p:nvPr>
            <p:ph idx="1"/>
          </p:nvPr>
        </p:nvPicPr>
        <p:blipFill>
          <a:blip r:embed="rId3"/>
          <a:stretch>
            <a:fillRect/>
          </a:stretch>
        </p:blipFill>
        <p:spPr>
          <a:xfrm>
            <a:off x="1520668" y="2699471"/>
            <a:ext cx="6102664" cy="2838596"/>
          </a:xfrm>
        </p:spPr>
      </p:pic>
      <p:pic>
        <p:nvPicPr>
          <p:cNvPr id="3" name="Picture 2" descr="Cat wearing a transparent muzzle/collar">
            <a:extLst>
              <a:ext uri="{FF2B5EF4-FFF2-40B4-BE49-F238E27FC236}">
                <a16:creationId xmlns:a16="http://schemas.microsoft.com/office/drawing/2014/main" id="{4F575AF4-4928-5F54-778C-32984BE8210B}"/>
              </a:ext>
            </a:extLst>
          </p:cNvPr>
          <p:cNvPicPr>
            <a:picLocks noChangeAspect="1"/>
          </p:cNvPicPr>
          <p:nvPr/>
        </p:nvPicPr>
        <p:blipFill>
          <a:blip r:embed="rId4"/>
          <a:stretch>
            <a:fillRect/>
          </a:stretch>
        </p:blipFill>
        <p:spPr>
          <a:xfrm>
            <a:off x="1437226" y="1603331"/>
            <a:ext cx="5414110" cy="3594969"/>
          </a:xfrm>
          <a:prstGeom prst="rect">
            <a:avLst/>
          </a:prstGeom>
        </p:spPr>
      </p:pic>
      <p:sp>
        <p:nvSpPr>
          <p:cNvPr id="7" name="TextBox 6">
            <a:extLst>
              <a:ext uri="{FF2B5EF4-FFF2-40B4-BE49-F238E27FC236}">
                <a16:creationId xmlns:a16="http://schemas.microsoft.com/office/drawing/2014/main" id="{7176E815-199C-54FD-BC35-EF7CD2B660A0}"/>
              </a:ext>
            </a:extLst>
          </p:cNvPr>
          <p:cNvSpPr txBox="1"/>
          <p:nvPr/>
        </p:nvSpPr>
        <p:spPr>
          <a:xfrm>
            <a:off x="1273320" y="6139821"/>
            <a:ext cx="6102664" cy="707886"/>
          </a:xfrm>
          <a:prstGeom prst="rect">
            <a:avLst/>
          </a:prstGeom>
          <a:noFill/>
        </p:spPr>
        <p:txBody>
          <a:bodyPr wrap="square">
            <a:spAutoFit/>
          </a:bodyPr>
          <a:lstStyle/>
          <a:p>
            <a:r>
              <a:rPr lang="en-GB" sz="2000" dirty="0">
                <a:latin typeface="Arial "/>
              </a:rPr>
              <a:t>                 </a:t>
            </a:r>
            <a:r>
              <a:rPr lang="en-GB" sz="2000" dirty="0" err="1">
                <a:latin typeface="Arial "/>
              </a:rPr>
              <a:t>r</a:t>
            </a:r>
            <a:r>
              <a:rPr lang="en-GB" sz="2000" dirty="0" err="1">
                <a:latin typeface="Arial" panose="020B0604020202020204" pitchFamily="34" charset="0"/>
                <a:cs typeface="Arial" panose="020B0604020202020204" pitchFamily="34" charset="0"/>
              </a:rPr>
              <a:t>é</a:t>
            </a:r>
            <a:r>
              <a:rPr lang="en-GB" sz="2000" dirty="0" err="1">
                <a:latin typeface="Arial "/>
              </a:rPr>
              <a:t>gia</a:t>
            </a:r>
            <a:r>
              <a:rPr lang="en-GB" sz="2000" dirty="0">
                <a:latin typeface="Arial "/>
              </a:rPr>
              <a:t> </a:t>
            </a:r>
            <a:r>
              <a:rPr lang="en-GB" sz="2000" dirty="0" err="1">
                <a:latin typeface="Arial "/>
              </a:rPr>
              <a:t>sofia</a:t>
            </a:r>
            <a:r>
              <a:rPr lang="en-GB" sz="2000" dirty="0">
                <a:latin typeface="Arial "/>
              </a:rPr>
              <a:t> / </a:t>
            </a:r>
            <a:r>
              <a:rPr lang="en-GB" sz="2000" dirty="0" err="1">
                <a:latin typeface="Arial "/>
              </a:rPr>
              <a:t>regiasofia</a:t>
            </a:r>
            <a:r>
              <a:rPr lang="en-GB" sz="2000" dirty="0">
                <a:latin typeface="Arial "/>
              </a:rPr>
              <a:t> on Flickr</a:t>
            </a:r>
          </a:p>
          <a:p>
            <a:r>
              <a:rPr lang="en-GB" sz="2000" dirty="0">
                <a:latin typeface="Arial "/>
              </a:rPr>
              <a:t>https://www.flickr.com/photos/regiasofia/311369590</a:t>
            </a:r>
          </a:p>
        </p:txBody>
      </p:sp>
      <p:pic>
        <p:nvPicPr>
          <p:cNvPr id="8" name="Picture 7" descr="Creative Commons CC-BY-NC licence">
            <a:extLst>
              <a:ext uri="{FF2B5EF4-FFF2-40B4-BE49-F238E27FC236}">
                <a16:creationId xmlns:a16="http://schemas.microsoft.com/office/drawing/2014/main" id="{4142230C-AE92-E376-4DCF-7951135FCDF1}"/>
              </a:ext>
            </a:extLst>
          </p:cNvPr>
          <p:cNvPicPr>
            <a:picLocks noChangeAspect="1"/>
          </p:cNvPicPr>
          <p:nvPr/>
        </p:nvPicPr>
        <p:blipFill>
          <a:blip r:embed="rId5"/>
          <a:stretch>
            <a:fillRect/>
          </a:stretch>
        </p:blipFill>
        <p:spPr>
          <a:xfrm>
            <a:off x="1350812" y="6080541"/>
            <a:ext cx="1006510" cy="370752"/>
          </a:xfrm>
          <a:prstGeom prst="rect">
            <a:avLst/>
          </a:prstGeom>
        </p:spPr>
      </p:pic>
    </p:spTree>
    <p:extLst>
      <p:ext uri="{BB962C8B-B14F-4D97-AF65-F5344CB8AC3E}">
        <p14:creationId xmlns:p14="http://schemas.microsoft.com/office/powerpoint/2010/main" val="2749895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sz="3600" dirty="0">
                <a:latin typeface="Arial" panose="020B0604020202020204" pitchFamily="34" charset="0"/>
                <a:cs typeface="Arial" panose="020B0604020202020204" pitchFamily="34" charset="0"/>
              </a:rPr>
              <a:t>An easy-to-understand model</a:t>
            </a:r>
            <a:endParaRPr lang="en-US" sz="3600" dirty="0">
              <a:latin typeface="Arial" panose="020B0604020202020204" pitchFamily="34" charset="0"/>
              <a:cs typeface="Arial" panose="020B0604020202020204" pitchFamily="34" charset="0"/>
            </a:endParaRPr>
          </a:p>
        </p:txBody>
      </p:sp>
      <p:sp>
        <p:nvSpPr>
          <p:cNvPr id="10" name="Subtitle 9">
            <a:extLst>
              <a:ext uri="{C183D7F6-B498-43B3-948B-1728B52AA6E4}">
                <adec:decorative xmlns:adec="http://schemas.microsoft.com/office/drawing/2017/decorative" val="1"/>
              </a:ext>
            </a:extLst>
          </p:cNvPr>
          <p:cNvSpPr>
            <a:spLocks noGrp="1"/>
          </p:cNvSpPr>
          <p:nvPr>
            <p:ph type="subTitle" idx="1"/>
          </p:nvPr>
        </p:nvSpPr>
        <p:spPr>
          <a:xfrm>
            <a:off x="298658" y="714862"/>
            <a:ext cx="8229600" cy="502701"/>
          </a:xfrm>
        </p:spPr>
        <p:txBody>
          <a:bodyPr/>
          <a:lstStyle/>
          <a:p>
            <a:r>
              <a:rPr lang="en-GB" dirty="0"/>
              <a:t>  </a:t>
            </a:r>
          </a:p>
        </p:txBody>
      </p:sp>
      <p:sp>
        <p:nvSpPr>
          <p:cNvPr id="11" name="Text Placeholder 10">
            <a:extLst>
              <a:ext uri="{C183D7F6-B498-43B3-948B-1728B52AA6E4}">
                <adec:decorative xmlns:adec="http://schemas.microsoft.com/office/drawing/2017/decorative" val="1"/>
              </a:ext>
            </a:extLst>
          </p:cNvPr>
          <p:cNvSpPr>
            <a:spLocks noGrp="1"/>
          </p:cNvSpPr>
          <p:nvPr>
            <p:ph type="body" sz="quarter" idx="14"/>
          </p:nvPr>
        </p:nvSpPr>
        <p:spPr>
          <a:xfrm>
            <a:off x="324273" y="1491463"/>
            <a:ext cx="8466436" cy="4462307"/>
          </a:xfrm>
        </p:spPr>
        <p:txBody>
          <a:bodyPr/>
          <a:lstStyle/>
          <a:p>
            <a:pPr marL="0" indent="0">
              <a:buNone/>
            </a:pPr>
            <a:r>
              <a:rPr lang="en-GB" dirty="0"/>
              <a:t> </a:t>
            </a:r>
          </a:p>
        </p:txBody>
      </p:sp>
      <p:sp>
        <p:nvSpPr>
          <p:cNvPr id="2" name="TextBox 1">
            <a:extLst>
              <a:ext uri="{FF2B5EF4-FFF2-40B4-BE49-F238E27FC236}">
                <a16:creationId xmlns:a16="http://schemas.microsoft.com/office/drawing/2014/main" id="{9AB7227A-4612-4FE8-91F0-6912F86FE85B}"/>
              </a:ext>
              <a:ext uri="{C183D7F6-B498-43B3-948B-1728B52AA6E4}">
                <adec:decorative xmlns:adec="http://schemas.microsoft.com/office/drawing/2017/decorative" val="1"/>
              </a:ext>
            </a:extLst>
          </p:cNvPr>
          <p:cNvSpPr txBox="1"/>
          <p:nvPr/>
        </p:nvSpPr>
        <p:spPr>
          <a:xfrm>
            <a:off x="542501" y="1289071"/>
            <a:ext cx="8029979" cy="707886"/>
          </a:xfrm>
          <a:prstGeom prst="rect">
            <a:avLst/>
          </a:prstGeom>
          <a:noFill/>
        </p:spPr>
        <p:txBody>
          <a:bodyPr wrap="square" rtlCol="0">
            <a:spAutoFit/>
          </a:bodyPr>
          <a:lstStyle/>
          <a:p>
            <a:endParaRPr lang="en-GB" sz="2000" dirty="0">
              <a:solidFill>
                <a:schemeClr val="bg1"/>
              </a:solidFill>
            </a:endParaRPr>
          </a:p>
          <a:p>
            <a:r>
              <a:rPr lang="en-GB" sz="2000" dirty="0">
                <a:solidFill>
                  <a:schemeClr val="bg1"/>
                </a:solidFill>
              </a:rPr>
              <a:t> </a:t>
            </a:r>
          </a:p>
        </p:txBody>
      </p:sp>
      <p:pic>
        <p:nvPicPr>
          <p:cNvPr id="9" name="Picture 8" descr="A rule to predict arrest for general violence:  points are given for 8 indicators. The first 3 indicators are a prior arrest for general violence which scores 8 points, a prior arrest for misdemeanor which scores 5 points, an infraction in prison which scores 3 points. If age at release is &gt;=40, this scores -7 points. There is an instruction to add the points from the 8 indicators, and predict arrest for general violence offense if the total is &gt; 7. ">
            <a:extLst>
              <a:ext uri="{FF2B5EF4-FFF2-40B4-BE49-F238E27FC236}">
                <a16:creationId xmlns:a16="http://schemas.microsoft.com/office/drawing/2014/main" id="{19934E2E-9560-4315-A680-4D750DA984F3}"/>
              </a:ext>
            </a:extLst>
          </p:cNvPr>
          <p:cNvPicPr>
            <a:picLocks noChangeAspect="1"/>
          </p:cNvPicPr>
          <p:nvPr/>
        </p:nvPicPr>
        <p:blipFill>
          <a:blip r:embed="rId3"/>
          <a:stretch>
            <a:fillRect/>
          </a:stretch>
        </p:blipFill>
        <p:spPr>
          <a:xfrm>
            <a:off x="466779" y="1634479"/>
            <a:ext cx="8181422" cy="3522213"/>
          </a:xfrm>
          <a:prstGeom prst="rect">
            <a:avLst/>
          </a:prstGeom>
        </p:spPr>
      </p:pic>
      <p:sp>
        <p:nvSpPr>
          <p:cNvPr id="6" name="TextBox 5">
            <a:extLst>
              <a:ext uri="{FF2B5EF4-FFF2-40B4-BE49-F238E27FC236}">
                <a16:creationId xmlns:a16="http://schemas.microsoft.com/office/drawing/2014/main" id="{A94B35A3-91C6-4721-897A-615AD1E9D096}"/>
              </a:ext>
            </a:extLst>
          </p:cNvPr>
          <p:cNvSpPr txBox="1"/>
          <p:nvPr/>
        </p:nvSpPr>
        <p:spPr>
          <a:xfrm flipH="1">
            <a:off x="298658" y="5692254"/>
            <a:ext cx="8273822" cy="797078"/>
          </a:xfrm>
          <a:prstGeom prst="rect">
            <a:avLst/>
          </a:prstGeom>
          <a:noFill/>
        </p:spPr>
        <p:txBody>
          <a:bodyPr wrap="square" rtlCol="0">
            <a:spAutoFit/>
          </a:bodyPr>
          <a:lstStyle/>
          <a:p>
            <a:pPr>
              <a:lnSpc>
                <a:spcPct val="120000"/>
              </a:lnSpc>
            </a:pPr>
            <a:r>
              <a:rPr lang="en-GB" sz="2000" dirty="0">
                <a:solidFill>
                  <a:schemeClr val="bg1"/>
                </a:solidFill>
                <a:latin typeface="Arial" panose="020B0604020202020204" pitchFamily="34" charset="0"/>
                <a:cs typeface="Arial" panose="020B0604020202020204" pitchFamily="34" charset="0"/>
              </a:rPr>
              <a:t>Derived using machine learning, for a given false negative rate</a:t>
            </a:r>
          </a:p>
          <a:p>
            <a:pPr>
              <a:lnSpc>
                <a:spcPct val="120000"/>
              </a:lnSpc>
            </a:pPr>
            <a:r>
              <a:rPr lang="en-GB" sz="2000" dirty="0">
                <a:solidFill>
                  <a:schemeClr val="bg1"/>
                </a:solidFill>
                <a:latin typeface="Arial" panose="020B0604020202020204" pitchFamily="34" charset="0"/>
                <a:cs typeface="Arial" panose="020B0604020202020204" pitchFamily="34" charset="0"/>
              </a:rPr>
              <a:t>Cynthia Rudin et al, 2016</a:t>
            </a:r>
          </a:p>
        </p:txBody>
      </p:sp>
    </p:spTree>
    <p:extLst>
      <p:ext uri="{BB962C8B-B14F-4D97-AF65-F5344CB8AC3E}">
        <p14:creationId xmlns:p14="http://schemas.microsoft.com/office/powerpoint/2010/main" val="624552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sz="3600" dirty="0">
                <a:latin typeface="Arial" panose="020B0604020202020204" pitchFamily="34" charset="0"/>
                <a:cs typeface="Arial" panose="020B0604020202020204" pitchFamily="34" charset="0"/>
              </a:rPr>
              <a:t>Rudin et </a:t>
            </a:r>
            <a:r>
              <a:rPr lang="en-GB" sz="3600" dirty="0" err="1">
                <a:latin typeface="Arial" panose="020B0604020202020204" pitchFamily="34" charset="0"/>
                <a:cs typeface="Arial" panose="020B0604020202020204" pitchFamily="34" charset="0"/>
              </a:rPr>
              <a:t>al’s</a:t>
            </a:r>
            <a:r>
              <a:rPr lang="en-GB" sz="3600" dirty="0">
                <a:latin typeface="Arial" panose="020B0604020202020204" pitchFamily="34" charset="0"/>
                <a:cs typeface="Arial" panose="020B0604020202020204" pitchFamily="34" charset="0"/>
              </a:rPr>
              <a:t> models</a:t>
            </a:r>
            <a:endParaRPr lang="en-US" sz="3600" dirty="0">
              <a:latin typeface="Arial" panose="020B0604020202020204" pitchFamily="34" charset="0"/>
              <a:cs typeface="Arial" panose="020B0604020202020204" pitchFamily="34" charset="0"/>
            </a:endParaRPr>
          </a:p>
        </p:txBody>
      </p:sp>
      <p:sp>
        <p:nvSpPr>
          <p:cNvPr id="10" name="Subtitle 9">
            <a:extLst>
              <a:ext uri="{C183D7F6-B498-43B3-948B-1728B52AA6E4}">
                <adec:decorative xmlns:adec="http://schemas.microsoft.com/office/drawing/2017/decorative" val="1"/>
              </a:ext>
            </a:extLst>
          </p:cNvPr>
          <p:cNvSpPr>
            <a:spLocks noGrp="1"/>
          </p:cNvSpPr>
          <p:nvPr>
            <p:ph type="subTitle" idx="1"/>
          </p:nvPr>
        </p:nvSpPr>
        <p:spPr>
          <a:xfrm>
            <a:off x="331470" y="674480"/>
            <a:ext cx="8229600" cy="502701"/>
          </a:xfrm>
        </p:spPr>
        <p:txBody>
          <a:bodyPr/>
          <a:lstStyle/>
          <a:p>
            <a:r>
              <a:rPr lang="en-GB" dirty="0"/>
              <a:t>  </a:t>
            </a:r>
          </a:p>
        </p:txBody>
      </p:sp>
      <p:sp>
        <p:nvSpPr>
          <p:cNvPr id="11" name="Text Placeholder 10">
            <a:extLst>
              <a:ext uri="{C183D7F6-B498-43B3-948B-1728B52AA6E4}">
                <adec:decorative xmlns:adec="http://schemas.microsoft.com/office/drawing/2017/decorative" val="1"/>
              </a:ext>
            </a:extLst>
          </p:cNvPr>
          <p:cNvSpPr>
            <a:spLocks noGrp="1"/>
          </p:cNvSpPr>
          <p:nvPr>
            <p:ph type="body" sz="quarter" idx="14"/>
          </p:nvPr>
        </p:nvSpPr>
        <p:spPr>
          <a:xfrm>
            <a:off x="324273" y="1491464"/>
            <a:ext cx="8466436" cy="523220"/>
          </a:xfrm>
        </p:spPr>
        <p:txBody>
          <a:bodyPr/>
          <a:lstStyle/>
          <a:p>
            <a:pPr marL="0" indent="0">
              <a:buNone/>
            </a:pPr>
            <a:r>
              <a:rPr lang="en-GB" dirty="0"/>
              <a:t> </a:t>
            </a:r>
          </a:p>
        </p:txBody>
      </p:sp>
      <p:sp>
        <p:nvSpPr>
          <p:cNvPr id="2" name="TextBox 1">
            <a:extLst>
              <a:ext uri="{FF2B5EF4-FFF2-40B4-BE49-F238E27FC236}">
                <a16:creationId xmlns:a16="http://schemas.microsoft.com/office/drawing/2014/main" id="{9AB7227A-4612-4FE8-91F0-6912F86FE85B}"/>
              </a:ext>
              <a:ext uri="{C183D7F6-B498-43B3-948B-1728B52AA6E4}">
                <adec:decorative xmlns:adec="http://schemas.microsoft.com/office/drawing/2017/decorative" val="1"/>
              </a:ext>
            </a:extLst>
          </p:cNvPr>
          <p:cNvSpPr txBox="1"/>
          <p:nvPr/>
        </p:nvSpPr>
        <p:spPr>
          <a:xfrm>
            <a:off x="431280" y="1124827"/>
            <a:ext cx="8029979" cy="707886"/>
          </a:xfrm>
          <a:prstGeom prst="rect">
            <a:avLst/>
          </a:prstGeom>
          <a:noFill/>
        </p:spPr>
        <p:txBody>
          <a:bodyPr wrap="square" rtlCol="0">
            <a:spAutoFit/>
          </a:bodyPr>
          <a:lstStyle/>
          <a:p>
            <a:endParaRPr lang="en-GB" sz="2000" dirty="0">
              <a:solidFill>
                <a:schemeClr val="bg1"/>
              </a:solidFill>
            </a:endParaRPr>
          </a:p>
          <a:p>
            <a:r>
              <a:rPr lang="en-GB" sz="2000" dirty="0">
                <a:solidFill>
                  <a:schemeClr val="bg1"/>
                </a:solidFill>
              </a:rPr>
              <a:t> </a:t>
            </a:r>
          </a:p>
        </p:txBody>
      </p:sp>
      <p:sp>
        <p:nvSpPr>
          <p:cNvPr id="3" name="TextBox 2">
            <a:extLst>
              <a:ext uri="{FF2B5EF4-FFF2-40B4-BE49-F238E27FC236}">
                <a16:creationId xmlns:a16="http://schemas.microsoft.com/office/drawing/2014/main" id="{03331158-14E7-4B43-B9CF-6BF283C8BFF5}"/>
              </a:ext>
            </a:extLst>
          </p:cNvPr>
          <p:cNvSpPr txBox="1"/>
          <p:nvPr/>
        </p:nvSpPr>
        <p:spPr>
          <a:xfrm>
            <a:off x="542502" y="1647182"/>
            <a:ext cx="8277226" cy="4107471"/>
          </a:xfrm>
          <a:prstGeom prst="rect">
            <a:avLst/>
          </a:prstGeom>
          <a:noFill/>
        </p:spPr>
        <p:txBody>
          <a:bodyPr wrap="square" rtlCol="0">
            <a:spAutoFit/>
          </a:bodyPr>
          <a:lstStyle/>
          <a:p>
            <a:pPr>
              <a:lnSpc>
                <a:spcPct val="120000"/>
              </a:lnSpc>
            </a:pPr>
            <a:r>
              <a:rPr lang="en-GB" sz="2800" dirty="0">
                <a:solidFill>
                  <a:schemeClr val="bg1"/>
                </a:solidFill>
                <a:latin typeface="Arial" panose="020B0604020202020204" pitchFamily="34" charset="0"/>
                <a:cs typeface="Arial" panose="020B0604020202020204" pitchFamily="34" charset="0"/>
              </a:rPr>
              <a:t>-  Easy to understand</a:t>
            </a:r>
          </a:p>
          <a:p>
            <a:pPr>
              <a:lnSpc>
                <a:spcPct val="120000"/>
              </a:lnSpc>
            </a:pPr>
            <a:r>
              <a:rPr lang="en-GB" sz="2800" dirty="0">
                <a:solidFill>
                  <a:schemeClr val="bg1"/>
                </a:solidFill>
                <a:latin typeface="Arial" panose="020B0604020202020204" pitchFamily="34" charset="0"/>
                <a:cs typeface="Arial" panose="020B0604020202020204" pitchFamily="34" charset="0"/>
              </a:rPr>
              <a:t>-  Free open-source code</a:t>
            </a:r>
          </a:p>
          <a:p>
            <a:pPr marL="342900" indent="-342900">
              <a:lnSpc>
                <a:spcPct val="120000"/>
              </a:lnSpc>
              <a:buFontTx/>
              <a:buChar char="-"/>
            </a:pPr>
            <a:r>
              <a:rPr lang="en-GB" sz="2800" dirty="0">
                <a:solidFill>
                  <a:schemeClr val="bg1"/>
                </a:solidFill>
                <a:latin typeface="Arial" panose="020B0604020202020204" pitchFamily="34" charset="0"/>
                <a:cs typeface="Arial" panose="020B0604020202020204" pitchFamily="34" charset="0"/>
              </a:rPr>
              <a:t>More accurate than Northpointe’s COMPAS</a:t>
            </a:r>
          </a:p>
          <a:p>
            <a:pPr>
              <a:lnSpc>
                <a:spcPct val="120000"/>
              </a:lnSpc>
            </a:pPr>
            <a:endParaRPr lang="en-GB" sz="2800" dirty="0">
              <a:solidFill>
                <a:schemeClr val="bg1"/>
              </a:solidFill>
              <a:latin typeface="Arial" panose="020B0604020202020204" pitchFamily="34" charset="0"/>
              <a:cs typeface="Arial" panose="020B0604020202020204" pitchFamily="34" charset="0"/>
            </a:endParaRPr>
          </a:p>
          <a:p>
            <a:pPr>
              <a:lnSpc>
                <a:spcPct val="120000"/>
              </a:lnSpc>
            </a:pPr>
            <a:r>
              <a:rPr lang="en-GB" sz="2800" dirty="0">
                <a:solidFill>
                  <a:schemeClr val="bg1"/>
                </a:solidFill>
                <a:latin typeface="Arial" panose="020B0604020202020204" pitchFamily="34" charset="0"/>
                <a:cs typeface="Arial" panose="020B0604020202020204" pitchFamily="34" charset="0"/>
              </a:rPr>
              <a:t>Still not very accurate though -  ROC-AUC ~ 0.72</a:t>
            </a:r>
          </a:p>
          <a:p>
            <a:pPr>
              <a:lnSpc>
                <a:spcPct val="120000"/>
              </a:lnSpc>
            </a:pPr>
            <a:endParaRPr lang="en-GB" sz="2800" dirty="0">
              <a:solidFill>
                <a:schemeClr val="bg1"/>
              </a:solidFill>
              <a:latin typeface="Arial" panose="020B0604020202020204" pitchFamily="34" charset="0"/>
              <a:cs typeface="Arial" panose="020B0604020202020204" pitchFamily="34" charset="0"/>
            </a:endParaRPr>
          </a:p>
          <a:p>
            <a:pPr>
              <a:lnSpc>
                <a:spcPct val="120000"/>
              </a:lnSpc>
            </a:pPr>
            <a:r>
              <a:rPr lang="en-GB" sz="2400" dirty="0">
                <a:solidFill>
                  <a:schemeClr val="bg1"/>
                </a:solidFill>
                <a:latin typeface="Arial" panose="020B0604020202020204" pitchFamily="34" charset="0"/>
                <a:cs typeface="Arial" panose="020B0604020202020204" pitchFamily="34" charset="0"/>
              </a:rPr>
              <a:t>Cynthia Rudin et al, 2016</a:t>
            </a:r>
          </a:p>
          <a:p>
            <a:pPr>
              <a:lnSpc>
                <a:spcPct val="120000"/>
              </a:lnSpc>
            </a:pPr>
            <a:endParaRPr lang="en-GB" sz="2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6068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DA5A82-8FC4-41E0-AE3C-A721A68D7896}"/>
              </a:ext>
            </a:extLst>
          </p:cNvPr>
          <p:cNvSpPr txBox="1">
            <a:spLocks noGrp="1"/>
          </p:cNvSpPr>
          <p:nvPr>
            <p:ph type="title" idx="4294967295"/>
          </p:nvPr>
        </p:nvSpPr>
        <p:spPr>
          <a:xfrm flipH="1">
            <a:off x="455995" y="406707"/>
            <a:ext cx="8232007" cy="5847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Transparency: general suggestions</a:t>
            </a:r>
          </a:p>
        </p:txBody>
      </p:sp>
      <p:pic>
        <p:nvPicPr>
          <p:cNvPr id="5" name="Content Placeholder 4">
            <a:extLst>
              <a:ext uri="{FF2B5EF4-FFF2-40B4-BE49-F238E27FC236}">
                <a16:creationId xmlns:a16="http://schemas.microsoft.com/office/drawing/2014/main" id="{155C0BE9-8A23-4E42-9B0E-17952D735915}"/>
              </a:ext>
              <a:ext uri="{C183D7F6-B498-43B3-948B-1728B52AA6E4}">
                <adec:decorative xmlns:adec="http://schemas.microsoft.com/office/drawing/2017/decorative" val="1"/>
              </a:ext>
            </a:extLst>
          </p:cNvPr>
          <p:cNvPicPr>
            <a:picLocks noGrp="1" noChangeAspect="1"/>
          </p:cNvPicPr>
          <p:nvPr>
            <p:ph idx="1"/>
          </p:nvPr>
        </p:nvPicPr>
        <p:blipFill>
          <a:blip r:embed="rId3"/>
          <a:stretch>
            <a:fillRect/>
          </a:stretch>
        </p:blipFill>
        <p:spPr>
          <a:xfrm>
            <a:off x="1520668" y="2699471"/>
            <a:ext cx="6102664" cy="2838596"/>
          </a:xfrm>
        </p:spPr>
      </p:pic>
      <p:sp>
        <p:nvSpPr>
          <p:cNvPr id="6" name="TextBox 5">
            <a:extLst>
              <a:ext uri="{FF2B5EF4-FFF2-40B4-BE49-F238E27FC236}">
                <a16:creationId xmlns:a16="http://schemas.microsoft.com/office/drawing/2014/main" id="{DDE91C7B-5849-946A-9D03-A5FDBDFDEFA5}"/>
              </a:ext>
            </a:extLst>
          </p:cNvPr>
          <p:cNvSpPr txBox="1"/>
          <p:nvPr/>
        </p:nvSpPr>
        <p:spPr>
          <a:xfrm>
            <a:off x="285772" y="1187040"/>
            <a:ext cx="8572451" cy="5443798"/>
          </a:xfrm>
          <a:prstGeom prst="rect">
            <a:avLst/>
          </a:prstGeom>
          <a:noFill/>
        </p:spPr>
        <p:txBody>
          <a:bodyPr wrap="square" rtlCol="0">
            <a:spAutoFit/>
          </a:bodyPr>
          <a:lstStyle/>
          <a:p>
            <a:pPr marL="342900" indent="-342900">
              <a:lnSpc>
                <a:spcPct val="120000"/>
              </a:lnSpc>
              <a:buFontTx/>
              <a:buChar char="-"/>
            </a:pPr>
            <a:r>
              <a:rPr lang="en-GB" sz="2400" dirty="0">
                <a:solidFill>
                  <a:schemeClr val="bg1"/>
                </a:solidFill>
                <a:latin typeface="Arial" panose="020B0604020202020204" pitchFamily="34" charset="0"/>
                <a:cs typeface="Arial" panose="020B0604020202020204" pitchFamily="34" charset="0"/>
              </a:rPr>
              <a:t>Data provenance tracking</a:t>
            </a:r>
          </a:p>
          <a:p>
            <a:pPr marL="342900" indent="-342900">
              <a:lnSpc>
                <a:spcPct val="120000"/>
              </a:lnSpc>
              <a:buFontTx/>
              <a:buChar char="-"/>
            </a:pPr>
            <a:r>
              <a:rPr lang="en-GB" sz="2400" dirty="0">
                <a:solidFill>
                  <a:schemeClr val="bg1"/>
                </a:solidFill>
                <a:latin typeface="Arial" panose="020B0604020202020204" pitchFamily="34" charset="0"/>
                <a:cs typeface="Arial" panose="020B0604020202020204" pitchFamily="34" charset="0"/>
              </a:rPr>
              <a:t>Make design, training process and data as open as possible</a:t>
            </a:r>
          </a:p>
          <a:p>
            <a:pPr marL="342900" indent="-342900">
              <a:lnSpc>
                <a:spcPct val="120000"/>
              </a:lnSpc>
              <a:buFontTx/>
              <a:buChar char="-"/>
            </a:pPr>
            <a:r>
              <a:rPr lang="en-GB" sz="2400" dirty="0">
                <a:solidFill>
                  <a:schemeClr val="bg1"/>
                </a:solidFill>
                <a:latin typeface="Arial" panose="020B0604020202020204" pitchFamily="34" charset="0"/>
                <a:cs typeface="Arial" panose="020B0604020202020204" pitchFamily="34" charset="0"/>
              </a:rPr>
              <a:t>Choose more transparent models, e.g. non-generative, where practical</a:t>
            </a:r>
          </a:p>
          <a:p>
            <a:pPr marL="342900" indent="-342900">
              <a:lnSpc>
                <a:spcPct val="120000"/>
              </a:lnSpc>
              <a:buFontTx/>
              <a:buChar char="-"/>
            </a:pPr>
            <a:r>
              <a:rPr lang="en-GB" sz="2400" dirty="0">
                <a:solidFill>
                  <a:schemeClr val="bg1"/>
                </a:solidFill>
                <a:latin typeface="Arial" panose="020B0604020202020204" pitchFamily="34" charset="0"/>
                <a:cs typeface="Arial" panose="020B0604020202020204" pitchFamily="34" charset="0"/>
              </a:rPr>
              <a:t>Explaining ensemble methods: weighted mean Shapley values </a:t>
            </a:r>
          </a:p>
          <a:p>
            <a:pPr marL="342900" indent="-342900">
              <a:lnSpc>
                <a:spcPct val="120000"/>
              </a:lnSpc>
              <a:buFontTx/>
              <a:buChar char="-"/>
            </a:pPr>
            <a:r>
              <a:rPr lang="en-GB" sz="2400" dirty="0">
                <a:solidFill>
                  <a:schemeClr val="bg1"/>
                </a:solidFill>
                <a:latin typeface="Arial" panose="020B0604020202020204" pitchFamily="34" charset="0"/>
                <a:cs typeface="Arial" panose="020B0604020202020204" pitchFamily="34" charset="0"/>
              </a:rPr>
              <a:t>Explaining deterministic methods: results of actionable changes from current point</a:t>
            </a:r>
          </a:p>
          <a:p>
            <a:pPr>
              <a:lnSpc>
                <a:spcPct val="120000"/>
              </a:lnSpc>
            </a:pPr>
            <a:endParaRPr lang="en-GB" sz="2800" dirty="0">
              <a:solidFill>
                <a:schemeClr val="bg1"/>
              </a:solidFill>
              <a:latin typeface="Arial" panose="020B0604020202020204" pitchFamily="34" charset="0"/>
              <a:cs typeface="Arial" panose="020B0604020202020204" pitchFamily="34" charset="0"/>
            </a:endParaRPr>
          </a:p>
          <a:p>
            <a:pPr marL="342900" indent="-342900">
              <a:lnSpc>
                <a:spcPct val="120000"/>
              </a:lnSpc>
              <a:buFontTx/>
              <a:buChar char="-"/>
            </a:pPr>
            <a:r>
              <a:rPr lang="en-GB" sz="2400" dirty="0">
                <a:solidFill>
                  <a:schemeClr val="bg1"/>
                </a:solidFill>
                <a:latin typeface="Arial" panose="020B0604020202020204" pitchFamily="34" charset="0"/>
                <a:cs typeface="Arial" panose="020B0604020202020204" pitchFamily="34" charset="0"/>
              </a:rPr>
              <a:t>Different transparency issue: </a:t>
            </a:r>
          </a:p>
          <a:p>
            <a:pPr>
              <a:lnSpc>
                <a:spcPct val="120000"/>
              </a:lnSpc>
            </a:pPr>
            <a:r>
              <a:rPr lang="en-GB" sz="2400" dirty="0">
                <a:solidFill>
                  <a:schemeClr val="bg1"/>
                </a:solidFill>
                <a:latin typeface="Arial" panose="020B0604020202020204" pitchFamily="34" charset="0"/>
                <a:cs typeface="Arial" panose="020B0604020202020204" pitchFamily="34" charset="0"/>
              </a:rPr>
              <a:t>    Standard machine-readable labelling for AI-generated data </a:t>
            </a:r>
          </a:p>
        </p:txBody>
      </p:sp>
    </p:spTree>
    <p:extLst>
      <p:ext uri="{BB962C8B-B14F-4D97-AF65-F5344CB8AC3E}">
        <p14:creationId xmlns:p14="http://schemas.microsoft.com/office/powerpoint/2010/main" val="6828309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a:extLst>
            <a:ext uri="{FF2B5EF4-FFF2-40B4-BE49-F238E27FC236}">
              <a16:creationId xmlns:a16="http://schemas.microsoft.com/office/drawing/2014/main" id="{7227B72B-66D0-C286-9C70-731E0518FA56}"/>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D6961387-30B1-6B52-0EC9-73977BAC5E85}"/>
              </a:ext>
            </a:extLst>
          </p:cNvPr>
          <p:cNvSpPr>
            <a:spLocks noGrp="1"/>
          </p:cNvSpPr>
          <p:nvPr>
            <p:ph type="title"/>
          </p:nvPr>
        </p:nvSpPr>
        <p:spPr>
          <a:xfrm>
            <a:off x="331470" y="362773"/>
            <a:ext cx="8229600" cy="523220"/>
          </a:xfrm>
        </p:spPr>
        <p:txBody>
          <a:bodyPr/>
          <a:lstStyle/>
          <a:p>
            <a:r>
              <a:rPr lang="en-US" sz="3200" b="1" dirty="0">
                <a:solidFill>
                  <a:schemeClr val="tx1"/>
                </a:solidFill>
                <a:latin typeface="Arial" panose="020B0604020202020204" pitchFamily="34" charset="0"/>
                <a:cs typeface="Arial" panose="020B0604020202020204" pitchFamily="34" charset="0"/>
              </a:rPr>
              <a:t>CASTE BIAS</a:t>
            </a:r>
            <a:endParaRPr lang="en-GB" sz="3200" b="1" dirty="0">
              <a:solidFill>
                <a:schemeClr val="tx1"/>
              </a:solidFill>
              <a:latin typeface="Arial" panose="020B0604020202020204" pitchFamily="34" charset="0"/>
              <a:cs typeface="Arial" panose="020B0604020202020204" pitchFamily="34" charset="0"/>
            </a:endParaRPr>
          </a:p>
        </p:txBody>
      </p:sp>
      <p:sp>
        <p:nvSpPr>
          <p:cNvPr id="10" name="Subtitle 9">
            <a:extLst>
              <a:ext uri="{FF2B5EF4-FFF2-40B4-BE49-F238E27FC236}">
                <a16:creationId xmlns:a16="http://schemas.microsoft.com/office/drawing/2014/main" id="{31A31F12-4349-DED1-476B-DC9715E37957}"/>
              </a:ext>
              <a:ext uri="{C183D7F6-B498-43B3-948B-1728B52AA6E4}">
                <adec:decorative xmlns:adec="http://schemas.microsoft.com/office/drawing/2017/decorative" val="1"/>
              </a:ext>
            </a:extLst>
          </p:cNvPr>
          <p:cNvSpPr>
            <a:spLocks noGrp="1"/>
          </p:cNvSpPr>
          <p:nvPr>
            <p:ph type="subTitle" idx="1"/>
          </p:nvPr>
        </p:nvSpPr>
        <p:spPr/>
        <p:txBody>
          <a:bodyPr/>
          <a:lstStyle/>
          <a:p>
            <a:r>
              <a:rPr lang="en-GB" dirty="0"/>
              <a:t>  </a:t>
            </a:r>
          </a:p>
        </p:txBody>
      </p:sp>
      <p:sp>
        <p:nvSpPr>
          <p:cNvPr id="13" name="Text Placeholder 12">
            <a:extLst>
              <a:ext uri="{FF2B5EF4-FFF2-40B4-BE49-F238E27FC236}">
                <a16:creationId xmlns:a16="http://schemas.microsoft.com/office/drawing/2014/main" id="{9D7FBA28-774B-3128-1CA5-631082B132CF}"/>
              </a:ext>
              <a:ext uri="{C183D7F6-B498-43B3-948B-1728B52AA6E4}">
                <adec:decorative xmlns:adec="http://schemas.microsoft.com/office/drawing/2017/decorative" val="1"/>
              </a:ext>
            </a:extLst>
          </p:cNvPr>
          <p:cNvSpPr>
            <a:spLocks noGrp="1"/>
          </p:cNvSpPr>
          <p:nvPr>
            <p:ph type="body" sz="quarter" idx="14"/>
          </p:nvPr>
        </p:nvSpPr>
        <p:spPr>
          <a:xfrm>
            <a:off x="531091" y="1272650"/>
            <a:ext cx="8029980" cy="5222577"/>
          </a:xfrm>
        </p:spPr>
        <p:txBody>
          <a:bodyPr/>
          <a:lstStyle/>
          <a:p>
            <a:pPr marL="0" indent="0">
              <a:lnSpc>
                <a:spcPct val="100000"/>
              </a:lnSpc>
              <a:buNone/>
            </a:pPr>
            <a:r>
              <a:rPr lang="en-GB" sz="2400" dirty="0">
                <a:solidFill>
                  <a:schemeClr val="bg1"/>
                </a:solidFill>
                <a:latin typeface="Arial" panose="020B0604020202020204" pitchFamily="34" charset="0"/>
                <a:cs typeface="Arial" panose="020B0604020202020204" pitchFamily="34" charset="0"/>
              </a:rPr>
              <a:t> </a:t>
            </a:r>
          </a:p>
          <a:p>
            <a:pPr marL="0" indent="0">
              <a:lnSpc>
                <a:spcPct val="100000"/>
              </a:lnSpc>
              <a:buNone/>
            </a:pPr>
            <a:endParaRPr lang="en-GB" sz="2400" dirty="0">
              <a:solidFill>
                <a:schemeClr val="bg1"/>
              </a:solidFill>
              <a:latin typeface="Arial" panose="020B0604020202020204" pitchFamily="34" charset="0"/>
              <a:cs typeface="Arial" panose="020B0604020202020204" pitchFamily="34" charset="0"/>
            </a:endParaRPr>
          </a:p>
          <a:p>
            <a:pPr marL="0" indent="0">
              <a:lnSpc>
                <a:spcPct val="100000"/>
              </a:lnSpc>
              <a:buNone/>
            </a:pPr>
            <a:endParaRPr lang="en-GB" sz="2400" dirty="0">
              <a:solidFill>
                <a:schemeClr val="bg1"/>
              </a:solidFill>
              <a:latin typeface="Arial" panose="020B0604020202020204" pitchFamily="34" charset="0"/>
              <a:cs typeface="Arial" panose="020B0604020202020204" pitchFamily="34" charset="0"/>
            </a:endParaRPr>
          </a:p>
          <a:p>
            <a:pPr marL="0" indent="0">
              <a:lnSpc>
                <a:spcPct val="100000"/>
              </a:lnSpc>
              <a:buNone/>
            </a:pPr>
            <a:endParaRPr lang="en-GB" sz="2400" dirty="0">
              <a:solidFill>
                <a:schemeClr val="bg1"/>
              </a:solidFill>
              <a:latin typeface="Arial" panose="020B0604020202020204" pitchFamily="34" charset="0"/>
              <a:cs typeface="Arial" panose="020B0604020202020204" pitchFamily="34" charset="0"/>
            </a:endParaRPr>
          </a:p>
          <a:p>
            <a:pPr marL="0" indent="0">
              <a:lnSpc>
                <a:spcPct val="100000"/>
              </a:lnSpc>
              <a:buNone/>
            </a:pPr>
            <a:endParaRPr lang="en-GB" sz="2400" dirty="0">
              <a:solidFill>
                <a:schemeClr val="bg1"/>
              </a:solidFill>
              <a:latin typeface="Arial" panose="020B0604020202020204" pitchFamily="34" charset="0"/>
              <a:cs typeface="Arial" panose="020B0604020202020204" pitchFamily="34" charset="0"/>
            </a:endParaRPr>
          </a:p>
          <a:p>
            <a:pPr marL="0" indent="0">
              <a:lnSpc>
                <a:spcPct val="100000"/>
              </a:lnSpc>
              <a:buNone/>
            </a:pPr>
            <a:endParaRPr lang="en-GB" sz="2400" dirty="0">
              <a:solidFill>
                <a:schemeClr val="bg1"/>
              </a:solidFill>
              <a:latin typeface="Arial" panose="020B0604020202020204" pitchFamily="34" charset="0"/>
              <a:cs typeface="Arial" panose="020B0604020202020204" pitchFamily="34" charset="0"/>
            </a:endParaRPr>
          </a:p>
          <a:p>
            <a:pPr marL="0" indent="0">
              <a:lnSpc>
                <a:spcPct val="100000"/>
              </a:lnSpc>
              <a:buNone/>
            </a:pPr>
            <a:endParaRPr lang="en-GB" sz="2400" dirty="0">
              <a:solidFill>
                <a:schemeClr val="bg1"/>
              </a:solidFill>
              <a:latin typeface="Arial" panose="020B0604020202020204" pitchFamily="34" charset="0"/>
              <a:cs typeface="Arial" panose="020B0604020202020204" pitchFamily="34" charset="0"/>
            </a:endParaRPr>
          </a:p>
          <a:p>
            <a:pPr marL="0" indent="0">
              <a:lnSpc>
                <a:spcPct val="100000"/>
              </a:lnSpc>
              <a:buNone/>
            </a:pPr>
            <a:endParaRPr lang="en-GB" sz="2400" dirty="0">
              <a:solidFill>
                <a:schemeClr val="bg1"/>
              </a:solidFill>
              <a:latin typeface="Arial" panose="020B0604020202020204" pitchFamily="34" charset="0"/>
              <a:cs typeface="Arial" panose="020B0604020202020204" pitchFamily="34" charset="0"/>
            </a:endParaRPr>
          </a:p>
          <a:p>
            <a:pPr marL="0" indent="0">
              <a:lnSpc>
                <a:spcPct val="100000"/>
              </a:lnSpc>
              <a:buNone/>
            </a:pPr>
            <a:endParaRPr lang="en-GB" sz="2400" dirty="0">
              <a:solidFill>
                <a:schemeClr val="bg1"/>
              </a:solidFill>
              <a:latin typeface="Arial" panose="020B0604020202020204" pitchFamily="34" charset="0"/>
              <a:cs typeface="Arial" panose="020B0604020202020204" pitchFamily="34" charset="0"/>
            </a:endParaRPr>
          </a:p>
          <a:p>
            <a:pPr marL="0" indent="0">
              <a:lnSpc>
                <a:spcPct val="100000"/>
              </a:lnSpc>
              <a:buNone/>
            </a:pPr>
            <a:endParaRPr lang="en-GB" sz="2400" dirty="0">
              <a:solidFill>
                <a:schemeClr val="bg1"/>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356729AE-56C1-DA52-48E1-72121A73A644}"/>
              </a:ext>
            </a:extLst>
          </p:cNvPr>
          <p:cNvSpPr txBox="1"/>
          <p:nvPr/>
        </p:nvSpPr>
        <p:spPr>
          <a:xfrm>
            <a:off x="331470" y="1084742"/>
            <a:ext cx="8384309" cy="5598392"/>
          </a:xfrm>
          <a:prstGeom prst="rect">
            <a:avLst/>
          </a:prstGeom>
          <a:noFill/>
        </p:spPr>
        <p:txBody>
          <a:bodyPr wrap="square" rtlCol="0">
            <a:spAutoFit/>
          </a:bodyPr>
          <a:lstStyle/>
          <a:p>
            <a:pPr>
              <a:lnSpc>
                <a:spcPct val="120000"/>
              </a:lnSpc>
            </a:pPr>
            <a:endParaRPr lang="en-US" sz="2400" dirty="0">
              <a:solidFill>
                <a:schemeClr val="bg1"/>
              </a:solidFill>
              <a:latin typeface="Arial" panose="020B0604020202020204" pitchFamily="34" charset="0"/>
              <a:cs typeface="Arial" panose="020B0604020202020204" pitchFamily="34" charset="0"/>
            </a:endParaRPr>
          </a:p>
          <a:p>
            <a:pPr>
              <a:lnSpc>
                <a:spcPct val="120000"/>
              </a:lnSpc>
            </a:pPr>
            <a:endParaRPr lang="en-GB" sz="2400" dirty="0">
              <a:solidFill>
                <a:schemeClr val="bg1"/>
              </a:solidFill>
              <a:latin typeface="Arial" panose="020B0604020202020204" pitchFamily="34" charset="0"/>
              <a:cs typeface="Arial" panose="020B0604020202020204" pitchFamily="34" charset="0"/>
            </a:endParaRPr>
          </a:p>
          <a:p>
            <a:pPr>
              <a:lnSpc>
                <a:spcPct val="120000"/>
              </a:lnSpc>
            </a:pPr>
            <a:endParaRPr lang="en-GB" sz="2400" dirty="0">
              <a:solidFill>
                <a:schemeClr val="bg1"/>
              </a:solidFill>
              <a:latin typeface="Arial" panose="020B0604020202020204" pitchFamily="34" charset="0"/>
              <a:cs typeface="Arial" panose="020B0604020202020204" pitchFamily="34" charset="0"/>
            </a:endParaRPr>
          </a:p>
          <a:p>
            <a:pPr>
              <a:lnSpc>
                <a:spcPct val="120000"/>
              </a:lnSpc>
            </a:pPr>
            <a:endParaRPr lang="en-GB" sz="2400" dirty="0">
              <a:solidFill>
                <a:schemeClr val="bg1"/>
              </a:solidFill>
              <a:latin typeface="Arial" panose="020B0604020202020204" pitchFamily="34" charset="0"/>
              <a:cs typeface="Arial" panose="020B0604020202020204" pitchFamily="34" charset="0"/>
            </a:endParaRPr>
          </a:p>
          <a:p>
            <a:pPr>
              <a:lnSpc>
                <a:spcPct val="120000"/>
              </a:lnSpc>
            </a:pPr>
            <a:endParaRPr lang="en-GB" sz="2400" dirty="0">
              <a:solidFill>
                <a:schemeClr val="bg1"/>
              </a:solidFill>
              <a:latin typeface="Arial" panose="020B0604020202020204" pitchFamily="34" charset="0"/>
              <a:cs typeface="Arial" panose="020B0604020202020204" pitchFamily="34" charset="0"/>
            </a:endParaRPr>
          </a:p>
          <a:p>
            <a:pPr>
              <a:lnSpc>
                <a:spcPct val="120000"/>
              </a:lnSpc>
            </a:pPr>
            <a:endParaRPr lang="en-GB" sz="2400" dirty="0">
              <a:solidFill>
                <a:schemeClr val="bg1"/>
              </a:solidFill>
              <a:latin typeface="Arial" panose="020B0604020202020204" pitchFamily="34" charset="0"/>
              <a:cs typeface="Arial" panose="020B0604020202020204" pitchFamily="34" charset="0"/>
            </a:endParaRPr>
          </a:p>
          <a:p>
            <a:pPr>
              <a:lnSpc>
                <a:spcPct val="120000"/>
              </a:lnSpc>
            </a:pPr>
            <a:endParaRPr lang="en-GB" sz="2400" dirty="0">
              <a:solidFill>
                <a:schemeClr val="bg1"/>
              </a:solidFill>
              <a:latin typeface="Arial" panose="020B0604020202020204" pitchFamily="34" charset="0"/>
              <a:cs typeface="Arial" panose="020B0604020202020204" pitchFamily="34" charset="0"/>
            </a:endParaRPr>
          </a:p>
          <a:p>
            <a:pPr>
              <a:lnSpc>
                <a:spcPct val="120000"/>
              </a:lnSpc>
            </a:pPr>
            <a:endParaRPr lang="en-GB" sz="2400" dirty="0">
              <a:solidFill>
                <a:schemeClr val="bg1"/>
              </a:solidFill>
              <a:latin typeface="Arial" panose="020B0604020202020204" pitchFamily="34" charset="0"/>
              <a:cs typeface="Arial" panose="020B0604020202020204" pitchFamily="34" charset="0"/>
            </a:endParaRPr>
          </a:p>
          <a:p>
            <a:pPr>
              <a:lnSpc>
                <a:spcPct val="120000"/>
              </a:lnSpc>
            </a:pPr>
            <a:endParaRPr lang="en-GB" sz="2400" dirty="0">
              <a:solidFill>
                <a:schemeClr val="bg1"/>
              </a:solidFill>
              <a:latin typeface="Arial" panose="020B0604020202020204" pitchFamily="34" charset="0"/>
              <a:cs typeface="Arial" panose="020B0604020202020204" pitchFamily="34" charset="0"/>
            </a:endParaRPr>
          </a:p>
          <a:p>
            <a:pPr>
              <a:lnSpc>
                <a:spcPct val="120000"/>
              </a:lnSpc>
            </a:pPr>
            <a:endParaRPr lang="en-GB" sz="2400" dirty="0">
              <a:solidFill>
                <a:schemeClr val="bg1"/>
              </a:solidFill>
              <a:latin typeface="Arial" panose="020B0604020202020204" pitchFamily="34" charset="0"/>
              <a:cs typeface="Arial" panose="020B0604020202020204" pitchFamily="34" charset="0"/>
            </a:endParaRPr>
          </a:p>
          <a:p>
            <a:pPr>
              <a:lnSpc>
                <a:spcPct val="120000"/>
              </a:lnSpc>
            </a:pPr>
            <a:r>
              <a:rPr lang="en-GB" sz="2000" dirty="0">
                <a:latin typeface="Arial" panose="020B0604020202020204" pitchFamily="34" charset="0"/>
                <a:cs typeface="Arial" panose="020B0604020202020204" pitchFamily="34" charset="0"/>
              </a:rPr>
              <a:t>Photo of cat outside Hindu temple in Bali (cropped)</a:t>
            </a:r>
          </a:p>
          <a:p>
            <a:pPr>
              <a:lnSpc>
                <a:spcPct val="120000"/>
              </a:lnSpc>
            </a:pPr>
            <a:r>
              <a:rPr lang="en-GB" sz="2000" dirty="0">
                <a:latin typeface="Arial" panose="020B0604020202020204" pitchFamily="34" charset="0"/>
                <a:cs typeface="Arial" panose="020B0604020202020204" pitchFamily="34" charset="0"/>
              </a:rPr>
              <a:t>                Kim Bartlet – Animal People, Inc. via</a:t>
            </a:r>
          </a:p>
          <a:p>
            <a:pPr>
              <a:lnSpc>
                <a:spcPct val="120000"/>
              </a:lnSpc>
            </a:pPr>
            <a:r>
              <a:rPr lang="en-GB" sz="2000" dirty="0">
                <a:latin typeface="Arial" panose="020B0604020202020204" pitchFamily="34" charset="0"/>
                <a:cs typeface="Arial" panose="020B0604020202020204" pitchFamily="34" charset="0"/>
              </a:rPr>
              <a:t>https://www.flickr.com/photos/animalpeopleforum/20483655710</a:t>
            </a:r>
          </a:p>
        </p:txBody>
      </p:sp>
      <p:pic>
        <p:nvPicPr>
          <p:cNvPr id="5" name="Picture 4" descr="A cat on a ledge of a Hindu temple in Bali: the temple is huge and very ornately decorated. The cat seems unimpressed.&#10;">
            <a:extLst>
              <a:ext uri="{FF2B5EF4-FFF2-40B4-BE49-F238E27FC236}">
                <a16:creationId xmlns:a16="http://schemas.microsoft.com/office/drawing/2014/main" id="{E10D7EB5-A53C-65A9-7FF0-99A2EDF0F653}"/>
              </a:ext>
            </a:extLst>
          </p:cNvPr>
          <p:cNvPicPr>
            <a:picLocks noChangeAspect="1"/>
          </p:cNvPicPr>
          <p:nvPr/>
        </p:nvPicPr>
        <p:blipFill>
          <a:blip r:embed="rId3"/>
          <a:stretch>
            <a:fillRect/>
          </a:stretch>
        </p:blipFill>
        <p:spPr>
          <a:xfrm>
            <a:off x="428221" y="1000780"/>
            <a:ext cx="7690757" cy="4498367"/>
          </a:xfrm>
          <a:prstGeom prst="rect">
            <a:avLst/>
          </a:prstGeom>
        </p:spPr>
      </p:pic>
      <p:pic>
        <p:nvPicPr>
          <p:cNvPr id="8" name="Picture 7" descr="Creative Commons CC-BY-NC licence">
            <a:extLst>
              <a:ext uri="{FF2B5EF4-FFF2-40B4-BE49-F238E27FC236}">
                <a16:creationId xmlns:a16="http://schemas.microsoft.com/office/drawing/2014/main" id="{3D8CD4B3-A982-4F85-FA81-E83F1DD83853}"/>
              </a:ext>
            </a:extLst>
          </p:cNvPr>
          <p:cNvPicPr>
            <a:picLocks noChangeAspect="1"/>
          </p:cNvPicPr>
          <p:nvPr/>
        </p:nvPicPr>
        <p:blipFill>
          <a:blip r:embed="rId4"/>
          <a:stretch>
            <a:fillRect/>
          </a:stretch>
        </p:blipFill>
        <p:spPr>
          <a:xfrm>
            <a:off x="428221" y="5905764"/>
            <a:ext cx="1006510" cy="370752"/>
          </a:xfrm>
          <a:prstGeom prst="rect">
            <a:avLst/>
          </a:prstGeom>
        </p:spPr>
      </p:pic>
    </p:spTree>
    <p:extLst>
      <p:ext uri="{BB962C8B-B14F-4D97-AF65-F5344CB8AC3E}">
        <p14:creationId xmlns:p14="http://schemas.microsoft.com/office/powerpoint/2010/main" val="612984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a:extLst>
            <a:ext uri="{FF2B5EF4-FFF2-40B4-BE49-F238E27FC236}">
              <a16:creationId xmlns:a16="http://schemas.microsoft.com/office/drawing/2014/main" id="{305E0869-681D-F6EE-A3F1-DADAAFF55743}"/>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A4B74F2D-4C73-A024-1226-A0C073AA944A}"/>
              </a:ext>
            </a:extLst>
          </p:cNvPr>
          <p:cNvSpPr>
            <a:spLocks noGrp="1"/>
          </p:cNvSpPr>
          <p:nvPr>
            <p:ph type="title"/>
          </p:nvPr>
        </p:nvSpPr>
        <p:spPr>
          <a:xfrm>
            <a:off x="331470" y="362773"/>
            <a:ext cx="8229600" cy="523220"/>
          </a:xfrm>
        </p:spPr>
        <p:txBody>
          <a:bodyPr/>
          <a:lstStyle/>
          <a:p>
            <a:r>
              <a:rPr lang="en-US" sz="3600" dirty="0">
                <a:latin typeface="Arial" panose="020B0604020202020204" pitchFamily="34" charset="0"/>
                <a:cs typeface="Arial" panose="020B0604020202020204" pitchFamily="34" charset="0"/>
              </a:rPr>
              <a:t>Protected Characteristics (UK)</a:t>
            </a:r>
            <a:endParaRPr lang="en-GB" sz="3600" dirty="0">
              <a:latin typeface="Arial" panose="020B0604020202020204" pitchFamily="34" charset="0"/>
              <a:cs typeface="Arial" panose="020B0604020202020204" pitchFamily="34" charset="0"/>
            </a:endParaRPr>
          </a:p>
        </p:txBody>
      </p:sp>
      <p:sp>
        <p:nvSpPr>
          <p:cNvPr id="10" name="Subtitle 9">
            <a:extLst>
              <a:ext uri="{FF2B5EF4-FFF2-40B4-BE49-F238E27FC236}">
                <a16:creationId xmlns:a16="http://schemas.microsoft.com/office/drawing/2014/main" id="{39E2DFBA-CD4A-CD17-7BA0-5A3E7B8F6B0C}"/>
              </a:ext>
              <a:ext uri="{C183D7F6-B498-43B3-948B-1728B52AA6E4}">
                <adec:decorative xmlns:adec="http://schemas.microsoft.com/office/drawing/2017/decorative" val="1"/>
              </a:ext>
            </a:extLst>
          </p:cNvPr>
          <p:cNvSpPr>
            <a:spLocks noGrp="1"/>
          </p:cNvSpPr>
          <p:nvPr>
            <p:ph type="subTitle" idx="1"/>
          </p:nvPr>
        </p:nvSpPr>
        <p:spPr/>
        <p:txBody>
          <a:bodyPr/>
          <a:lstStyle/>
          <a:p>
            <a:r>
              <a:rPr lang="en-GB" dirty="0"/>
              <a:t>  </a:t>
            </a:r>
          </a:p>
        </p:txBody>
      </p:sp>
      <p:sp>
        <p:nvSpPr>
          <p:cNvPr id="13" name="Text Placeholder 12">
            <a:extLst>
              <a:ext uri="{FF2B5EF4-FFF2-40B4-BE49-F238E27FC236}">
                <a16:creationId xmlns:a16="http://schemas.microsoft.com/office/drawing/2014/main" id="{726CE6AF-B4C7-E6CC-8788-704B5562CFED}"/>
              </a:ext>
              <a:ext uri="{C183D7F6-B498-43B3-948B-1728B52AA6E4}">
                <adec:decorative xmlns:adec="http://schemas.microsoft.com/office/drawing/2017/decorative" val="1"/>
              </a:ext>
            </a:extLst>
          </p:cNvPr>
          <p:cNvSpPr>
            <a:spLocks noGrp="1"/>
          </p:cNvSpPr>
          <p:nvPr>
            <p:ph type="body" sz="quarter" idx="14"/>
          </p:nvPr>
        </p:nvSpPr>
        <p:spPr>
          <a:xfrm>
            <a:off x="531091" y="1272650"/>
            <a:ext cx="8029980" cy="5222577"/>
          </a:xfrm>
        </p:spPr>
        <p:txBody>
          <a:bodyPr/>
          <a:lstStyle/>
          <a:p>
            <a:pPr marL="0" indent="0">
              <a:lnSpc>
                <a:spcPct val="100000"/>
              </a:lnSpc>
              <a:buNone/>
            </a:pPr>
            <a:r>
              <a:rPr lang="en-GB" sz="2400" dirty="0">
                <a:solidFill>
                  <a:schemeClr val="bg1"/>
                </a:solidFill>
                <a:latin typeface="Arial" panose="020B0604020202020204" pitchFamily="34" charset="0"/>
                <a:cs typeface="Arial" panose="020B0604020202020204" pitchFamily="34" charset="0"/>
              </a:rPr>
              <a:t> </a:t>
            </a:r>
          </a:p>
          <a:p>
            <a:pPr marL="0" indent="0">
              <a:lnSpc>
                <a:spcPct val="100000"/>
              </a:lnSpc>
              <a:buNone/>
            </a:pPr>
            <a:endParaRPr lang="en-GB" sz="2400" dirty="0">
              <a:solidFill>
                <a:schemeClr val="bg1"/>
              </a:solidFill>
              <a:latin typeface="Arial" panose="020B0604020202020204" pitchFamily="34" charset="0"/>
              <a:cs typeface="Arial" panose="020B0604020202020204" pitchFamily="34" charset="0"/>
            </a:endParaRPr>
          </a:p>
          <a:p>
            <a:pPr marL="0" indent="0">
              <a:lnSpc>
                <a:spcPct val="100000"/>
              </a:lnSpc>
              <a:buNone/>
            </a:pPr>
            <a:endParaRPr lang="en-GB" sz="2400" dirty="0">
              <a:solidFill>
                <a:schemeClr val="bg1"/>
              </a:solidFill>
              <a:latin typeface="Arial" panose="020B0604020202020204" pitchFamily="34" charset="0"/>
              <a:cs typeface="Arial" panose="020B0604020202020204" pitchFamily="34" charset="0"/>
            </a:endParaRPr>
          </a:p>
          <a:p>
            <a:pPr marL="0" indent="0">
              <a:lnSpc>
                <a:spcPct val="100000"/>
              </a:lnSpc>
              <a:buNone/>
            </a:pPr>
            <a:endParaRPr lang="en-GB" sz="2400" dirty="0">
              <a:solidFill>
                <a:schemeClr val="bg1"/>
              </a:solidFill>
              <a:latin typeface="Arial" panose="020B0604020202020204" pitchFamily="34" charset="0"/>
              <a:cs typeface="Arial" panose="020B0604020202020204" pitchFamily="34" charset="0"/>
            </a:endParaRPr>
          </a:p>
          <a:p>
            <a:pPr marL="0" indent="0">
              <a:lnSpc>
                <a:spcPct val="100000"/>
              </a:lnSpc>
              <a:buNone/>
            </a:pPr>
            <a:endParaRPr lang="en-GB" sz="2400" dirty="0">
              <a:solidFill>
                <a:schemeClr val="bg1"/>
              </a:solidFill>
              <a:latin typeface="Arial" panose="020B0604020202020204" pitchFamily="34" charset="0"/>
              <a:cs typeface="Arial" panose="020B0604020202020204" pitchFamily="34" charset="0"/>
            </a:endParaRPr>
          </a:p>
          <a:p>
            <a:pPr marL="0" indent="0">
              <a:lnSpc>
                <a:spcPct val="100000"/>
              </a:lnSpc>
              <a:buNone/>
            </a:pPr>
            <a:endParaRPr lang="en-GB" sz="2400" dirty="0">
              <a:solidFill>
                <a:schemeClr val="bg1"/>
              </a:solidFill>
              <a:latin typeface="Arial" panose="020B0604020202020204" pitchFamily="34" charset="0"/>
              <a:cs typeface="Arial" panose="020B0604020202020204" pitchFamily="34" charset="0"/>
            </a:endParaRPr>
          </a:p>
          <a:p>
            <a:pPr marL="0" indent="0">
              <a:lnSpc>
                <a:spcPct val="100000"/>
              </a:lnSpc>
              <a:buNone/>
            </a:pPr>
            <a:endParaRPr lang="en-GB" sz="2400" dirty="0">
              <a:solidFill>
                <a:schemeClr val="bg1"/>
              </a:solidFill>
              <a:latin typeface="Arial" panose="020B0604020202020204" pitchFamily="34" charset="0"/>
              <a:cs typeface="Arial" panose="020B0604020202020204" pitchFamily="34" charset="0"/>
            </a:endParaRPr>
          </a:p>
          <a:p>
            <a:pPr marL="0" indent="0">
              <a:lnSpc>
                <a:spcPct val="100000"/>
              </a:lnSpc>
              <a:buNone/>
            </a:pPr>
            <a:endParaRPr lang="en-GB" sz="2400" dirty="0">
              <a:solidFill>
                <a:schemeClr val="bg1"/>
              </a:solidFill>
              <a:latin typeface="Arial" panose="020B0604020202020204" pitchFamily="34" charset="0"/>
              <a:cs typeface="Arial" panose="020B0604020202020204" pitchFamily="34" charset="0"/>
            </a:endParaRPr>
          </a:p>
          <a:p>
            <a:pPr marL="0" indent="0">
              <a:lnSpc>
                <a:spcPct val="100000"/>
              </a:lnSpc>
              <a:buNone/>
            </a:pPr>
            <a:endParaRPr lang="en-GB" sz="2400" dirty="0">
              <a:solidFill>
                <a:schemeClr val="bg1"/>
              </a:solidFill>
              <a:latin typeface="Arial" panose="020B0604020202020204" pitchFamily="34" charset="0"/>
              <a:cs typeface="Arial" panose="020B0604020202020204" pitchFamily="34" charset="0"/>
            </a:endParaRPr>
          </a:p>
          <a:p>
            <a:pPr marL="0" indent="0">
              <a:lnSpc>
                <a:spcPct val="100000"/>
              </a:lnSpc>
              <a:buNone/>
            </a:pPr>
            <a:endParaRPr lang="en-GB" sz="2400" dirty="0">
              <a:solidFill>
                <a:schemeClr val="bg1"/>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79E329B-BFE0-35DE-44B1-3DFB571A4897}"/>
              </a:ext>
            </a:extLst>
          </p:cNvPr>
          <p:cNvSpPr txBox="1"/>
          <p:nvPr/>
        </p:nvSpPr>
        <p:spPr>
          <a:xfrm>
            <a:off x="331470" y="1252131"/>
            <a:ext cx="8384309" cy="5369932"/>
          </a:xfrm>
          <a:prstGeom prst="rect">
            <a:avLst/>
          </a:prstGeom>
          <a:noFill/>
        </p:spPr>
        <p:txBody>
          <a:bodyPr wrap="square" rtlCol="0">
            <a:spAutoFit/>
          </a:bodyPr>
          <a:lstStyle/>
          <a:p>
            <a:pPr>
              <a:lnSpc>
                <a:spcPct val="120000"/>
              </a:lnSpc>
            </a:pPr>
            <a:r>
              <a:rPr lang="en-GB" sz="2400" dirty="0">
                <a:solidFill>
                  <a:schemeClr val="bg1"/>
                </a:solidFill>
                <a:latin typeface="Arial" panose="020B0604020202020204" pitchFamily="34" charset="0"/>
                <a:cs typeface="Arial" panose="020B0604020202020204" pitchFamily="34" charset="0"/>
              </a:rPr>
              <a:t>Age</a:t>
            </a:r>
          </a:p>
          <a:p>
            <a:pPr>
              <a:lnSpc>
                <a:spcPct val="120000"/>
              </a:lnSpc>
            </a:pPr>
            <a:r>
              <a:rPr lang="en-GB" sz="2400" dirty="0">
                <a:solidFill>
                  <a:schemeClr val="bg1"/>
                </a:solidFill>
                <a:latin typeface="Arial" panose="020B0604020202020204" pitchFamily="34" charset="0"/>
                <a:cs typeface="Arial" panose="020B0604020202020204" pitchFamily="34" charset="0"/>
              </a:rPr>
              <a:t>Disability</a:t>
            </a:r>
          </a:p>
          <a:p>
            <a:pPr>
              <a:lnSpc>
                <a:spcPct val="120000"/>
              </a:lnSpc>
            </a:pPr>
            <a:r>
              <a:rPr lang="en-GB" sz="2400" dirty="0">
                <a:solidFill>
                  <a:schemeClr val="bg1"/>
                </a:solidFill>
                <a:latin typeface="Arial" panose="020B0604020202020204" pitchFamily="34" charset="0"/>
                <a:cs typeface="Arial" panose="020B0604020202020204" pitchFamily="34" charset="0"/>
              </a:rPr>
              <a:t>Gender reassignment</a:t>
            </a:r>
          </a:p>
          <a:p>
            <a:pPr>
              <a:lnSpc>
                <a:spcPct val="120000"/>
              </a:lnSpc>
            </a:pPr>
            <a:r>
              <a:rPr lang="en-GB" sz="2400" dirty="0">
                <a:solidFill>
                  <a:schemeClr val="bg1"/>
                </a:solidFill>
                <a:latin typeface="Arial" panose="020B0604020202020204" pitchFamily="34" charset="0"/>
                <a:cs typeface="Arial" panose="020B0604020202020204" pitchFamily="34" charset="0"/>
              </a:rPr>
              <a:t>Marriage and civil partnership</a:t>
            </a:r>
          </a:p>
          <a:p>
            <a:pPr>
              <a:lnSpc>
                <a:spcPct val="120000"/>
              </a:lnSpc>
            </a:pPr>
            <a:r>
              <a:rPr lang="en-GB" sz="2400" dirty="0">
                <a:solidFill>
                  <a:schemeClr val="bg1"/>
                </a:solidFill>
                <a:latin typeface="Arial" panose="020B0604020202020204" pitchFamily="34" charset="0"/>
                <a:cs typeface="Arial" panose="020B0604020202020204" pitchFamily="34" charset="0"/>
              </a:rPr>
              <a:t>Pregnancy and maternity</a:t>
            </a:r>
          </a:p>
          <a:p>
            <a:pPr>
              <a:lnSpc>
                <a:spcPct val="120000"/>
              </a:lnSpc>
            </a:pPr>
            <a:r>
              <a:rPr lang="en-GB" sz="2400" dirty="0">
                <a:solidFill>
                  <a:schemeClr val="bg1"/>
                </a:solidFill>
                <a:latin typeface="Arial" panose="020B0604020202020204" pitchFamily="34" charset="0"/>
                <a:cs typeface="Arial" panose="020B0604020202020204" pitchFamily="34" charset="0"/>
              </a:rPr>
              <a:t>Race (includes e.g. “ethnic group”, skin colour, etc.)</a:t>
            </a:r>
          </a:p>
          <a:p>
            <a:pPr>
              <a:lnSpc>
                <a:spcPct val="120000"/>
              </a:lnSpc>
            </a:pPr>
            <a:r>
              <a:rPr lang="en-GB" sz="2400" dirty="0">
                <a:solidFill>
                  <a:schemeClr val="bg1"/>
                </a:solidFill>
                <a:latin typeface="Arial" panose="020B0604020202020204" pitchFamily="34" charset="0"/>
                <a:cs typeface="Arial" panose="020B0604020202020204" pitchFamily="34" charset="0"/>
              </a:rPr>
              <a:t>Religion or belief</a:t>
            </a:r>
          </a:p>
          <a:p>
            <a:pPr>
              <a:lnSpc>
                <a:spcPct val="120000"/>
              </a:lnSpc>
            </a:pPr>
            <a:r>
              <a:rPr lang="en-GB" sz="2400" dirty="0">
                <a:solidFill>
                  <a:schemeClr val="bg1"/>
                </a:solidFill>
                <a:latin typeface="Arial" panose="020B0604020202020204" pitchFamily="34" charset="0"/>
                <a:cs typeface="Arial" panose="020B0604020202020204" pitchFamily="34" charset="0"/>
              </a:rPr>
              <a:t>Sex</a:t>
            </a:r>
          </a:p>
          <a:p>
            <a:pPr>
              <a:lnSpc>
                <a:spcPct val="120000"/>
              </a:lnSpc>
            </a:pPr>
            <a:r>
              <a:rPr lang="en-GB" sz="2400" dirty="0">
                <a:solidFill>
                  <a:schemeClr val="bg1"/>
                </a:solidFill>
                <a:latin typeface="Arial" panose="020B0604020202020204" pitchFamily="34" charset="0"/>
                <a:cs typeface="Arial" panose="020B0604020202020204" pitchFamily="34" charset="0"/>
              </a:rPr>
              <a:t>Sexual orientation</a:t>
            </a:r>
          </a:p>
          <a:p>
            <a:pPr>
              <a:lnSpc>
                <a:spcPct val="120000"/>
              </a:lnSpc>
            </a:pPr>
            <a:endParaRPr lang="en-GB" sz="2400" dirty="0">
              <a:solidFill>
                <a:schemeClr val="bg1"/>
              </a:solidFill>
              <a:latin typeface="Arial" panose="020B0604020202020204" pitchFamily="34" charset="0"/>
              <a:cs typeface="Arial" panose="020B0604020202020204" pitchFamily="34" charset="0"/>
            </a:endParaRPr>
          </a:p>
          <a:p>
            <a:pPr>
              <a:lnSpc>
                <a:spcPct val="120000"/>
              </a:lnSpc>
            </a:pPr>
            <a:r>
              <a:rPr lang="en-GB" sz="2400" dirty="0">
                <a:solidFill>
                  <a:schemeClr val="bg1"/>
                </a:solidFill>
                <a:latin typeface="Arial" panose="020B0604020202020204" pitchFamily="34" charset="0"/>
                <a:cs typeface="Arial" panose="020B0604020202020204" pitchFamily="34" charset="0"/>
              </a:rPr>
              <a:t>UK Equality Act 2010, https://www.legislation.gov.uk/ukpga/2010/15</a:t>
            </a:r>
          </a:p>
        </p:txBody>
      </p:sp>
    </p:spTree>
    <p:extLst>
      <p:ext uri="{BB962C8B-B14F-4D97-AF65-F5344CB8AC3E}">
        <p14:creationId xmlns:p14="http://schemas.microsoft.com/office/powerpoint/2010/main" val="2279057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ctr"/>
            <a:r>
              <a:rPr lang="en-US" sz="3600" dirty="0">
                <a:latin typeface="Lucida Sans" panose="020B0602030504020204" pitchFamily="34" charset="0"/>
              </a:rPr>
              <a:t> </a:t>
            </a:r>
            <a:br>
              <a:rPr lang="en-US" sz="3600" dirty="0">
                <a:latin typeface="Lucida Sans" panose="020B0602030504020204" pitchFamily="34" charset="0"/>
              </a:rPr>
            </a:br>
            <a:br>
              <a:rPr lang="en-US" sz="3600" dirty="0">
                <a:latin typeface="Lucida Sans" panose="020B0602030504020204" pitchFamily="34" charset="0"/>
              </a:rPr>
            </a:br>
            <a:br>
              <a:rPr lang="en-US" sz="3600" dirty="0">
                <a:latin typeface="Lucida Sans" panose="020B0602030504020204" pitchFamily="34" charset="0"/>
              </a:rPr>
            </a:br>
            <a:br>
              <a:rPr lang="en-US" sz="3600" dirty="0">
                <a:latin typeface="Lucida Sans" panose="020B0602030504020204" pitchFamily="34" charset="0"/>
              </a:rPr>
            </a:br>
            <a:r>
              <a:rPr lang="en-US" sz="3600" dirty="0">
                <a:latin typeface="Arial" panose="020B0604020202020204" pitchFamily="34" charset="0"/>
                <a:cs typeface="Arial" panose="020B0604020202020204" pitchFamily="34" charset="0"/>
              </a:rPr>
              <a:t>With great power </a:t>
            </a:r>
            <a:br>
              <a:rPr lang="en-US" sz="3600" dirty="0">
                <a:latin typeface="Arial" panose="020B0604020202020204" pitchFamily="34" charset="0"/>
                <a:cs typeface="Arial" panose="020B0604020202020204" pitchFamily="34" charset="0"/>
              </a:rPr>
            </a:br>
            <a:r>
              <a:rPr lang="en-US" sz="3600" dirty="0">
                <a:latin typeface="Arial" panose="020B0604020202020204" pitchFamily="34" charset="0"/>
                <a:cs typeface="Arial" panose="020B0604020202020204" pitchFamily="34" charset="0"/>
              </a:rPr>
              <a:t>comes great responsibility </a:t>
            </a:r>
          </a:p>
        </p:txBody>
      </p:sp>
      <p:sp>
        <p:nvSpPr>
          <p:cNvPr id="4" name="Subtitle 3">
            <a:extLst>
              <a:ext uri="{FF2B5EF4-FFF2-40B4-BE49-F238E27FC236}">
                <a16:creationId xmlns:a16="http://schemas.microsoft.com/office/drawing/2014/main" id="{97599C58-E96E-4394-BA87-729724EA51B2}"/>
              </a:ext>
              <a:ext uri="{C183D7F6-B498-43B3-948B-1728B52AA6E4}">
                <adec:decorative xmlns:adec="http://schemas.microsoft.com/office/drawing/2017/decorative" val="1"/>
              </a:ext>
            </a:extLst>
          </p:cNvPr>
          <p:cNvSpPr>
            <a:spLocks noGrp="1"/>
          </p:cNvSpPr>
          <p:nvPr>
            <p:ph type="subTitle" idx="1"/>
          </p:nvPr>
        </p:nvSpPr>
        <p:spPr/>
        <p:txBody>
          <a:bodyPr/>
          <a:lstStyle/>
          <a:p>
            <a:r>
              <a:rPr lang="en-GB" dirty="0"/>
              <a:t> </a:t>
            </a:r>
          </a:p>
        </p:txBody>
      </p:sp>
      <p:sp>
        <p:nvSpPr>
          <p:cNvPr id="11" name="Text Placeholder 10">
            <a:extLst>
              <a:ext uri="{C183D7F6-B498-43B3-948B-1728B52AA6E4}">
                <adec:decorative xmlns:adec="http://schemas.microsoft.com/office/drawing/2017/decorative" val="1"/>
              </a:ext>
            </a:extLst>
          </p:cNvPr>
          <p:cNvSpPr>
            <a:spLocks noGrp="1"/>
          </p:cNvSpPr>
          <p:nvPr>
            <p:ph type="body" sz="quarter" idx="14"/>
          </p:nvPr>
        </p:nvSpPr>
        <p:spPr>
          <a:xfrm>
            <a:off x="324273" y="1987305"/>
            <a:ext cx="8466436" cy="3936485"/>
          </a:xfrm>
        </p:spPr>
        <p:txBody>
          <a:bodyPr/>
          <a:lstStyle/>
          <a:p>
            <a:pPr marL="0" indent="0">
              <a:buNone/>
            </a:pPr>
            <a:r>
              <a:rPr lang="en-GB" dirty="0"/>
              <a:t> </a:t>
            </a:r>
          </a:p>
        </p:txBody>
      </p:sp>
    </p:spTree>
    <p:extLst>
      <p:ext uri="{BB962C8B-B14F-4D97-AF65-F5344CB8AC3E}">
        <p14:creationId xmlns:p14="http://schemas.microsoft.com/office/powerpoint/2010/main" val="3091901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a:extLst>
            <a:ext uri="{FF2B5EF4-FFF2-40B4-BE49-F238E27FC236}">
              <a16:creationId xmlns:a16="http://schemas.microsoft.com/office/drawing/2014/main" id="{2E82C074-100B-A840-6AA0-96DBB13BD693}"/>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AD20E7D9-ECF7-469E-B3BD-7836717268CB}"/>
              </a:ext>
            </a:extLst>
          </p:cNvPr>
          <p:cNvSpPr>
            <a:spLocks noGrp="1"/>
          </p:cNvSpPr>
          <p:nvPr>
            <p:ph type="title"/>
          </p:nvPr>
        </p:nvSpPr>
        <p:spPr>
          <a:xfrm>
            <a:off x="331470" y="362773"/>
            <a:ext cx="8229600" cy="523220"/>
          </a:xfrm>
        </p:spPr>
        <p:txBody>
          <a:bodyPr/>
          <a:lstStyle/>
          <a:p>
            <a:r>
              <a:rPr lang="en-US" sz="3600" dirty="0">
                <a:latin typeface="Arial" panose="020B0604020202020204" pitchFamily="34" charset="0"/>
                <a:cs typeface="Arial" panose="020B0604020202020204" pitchFamily="34" charset="0"/>
              </a:rPr>
              <a:t>LLM caste bias</a:t>
            </a:r>
            <a:endParaRPr lang="en-GB" sz="3600" dirty="0">
              <a:latin typeface="Arial" panose="020B0604020202020204" pitchFamily="34" charset="0"/>
              <a:cs typeface="Arial" panose="020B0604020202020204" pitchFamily="34" charset="0"/>
            </a:endParaRPr>
          </a:p>
        </p:txBody>
      </p:sp>
      <p:sp>
        <p:nvSpPr>
          <p:cNvPr id="10" name="Subtitle 9">
            <a:extLst>
              <a:ext uri="{FF2B5EF4-FFF2-40B4-BE49-F238E27FC236}">
                <a16:creationId xmlns:a16="http://schemas.microsoft.com/office/drawing/2014/main" id="{C0140121-646E-85EA-8523-EE91D0F49D79}"/>
              </a:ext>
              <a:ext uri="{C183D7F6-B498-43B3-948B-1728B52AA6E4}">
                <adec:decorative xmlns:adec="http://schemas.microsoft.com/office/drawing/2017/decorative" val="1"/>
              </a:ext>
            </a:extLst>
          </p:cNvPr>
          <p:cNvSpPr>
            <a:spLocks noGrp="1"/>
          </p:cNvSpPr>
          <p:nvPr>
            <p:ph type="subTitle" idx="1"/>
          </p:nvPr>
        </p:nvSpPr>
        <p:spPr/>
        <p:txBody>
          <a:bodyPr/>
          <a:lstStyle/>
          <a:p>
            <a:r>
              <a:rPr lang="en-GB" dirty="0"/>
              <a:t>  </a:t>
            </a:r>
          </a:p>
        </p:txBody>
      </p:sp>
      <p:sp>
        <p:nvSpPr>
          <p:cNvPr id="13" name="Text Placeholder 12">
            <a:extLst>
              <a:ext uri="{FF2B5EF4-FFF2-40B4-BE49-F238E27FC236}">
                <a16:creationId xmlns:a16="http://schemas.microsoft.com/office/drawing/2014/main" id="{F6317A74-178F-FD9B-EDC9-8A2DC0C926E5}"/>
              </a:ext>
              <a:ext uri="{C183D7F6-B498-43B3-948B-1728B52AA6E4}">
                <adec:decorative xmlns:adec="http://schemas.microsoft.com/office/drawing/2017/decorative" val="1"/>
              </a:ext>
            </a:extLst>
          </p:cNvPr>
          <p:cNvSpPr>
            <a:spLocks noGrp="1"/>
          </p:cNvSpPr>
          <p:nvPr>
            <p:ph type="body" sz="quarter" idx="14"/>
          </p:nvPr>
        </p:nvSpPr>
        <p:spPr>
          <a:xfrm>
            <a:off x="531091" y="1272650"/>
            <a:ext cx="8029980" cy="5222577"/>
          </a:xfrm>
        </p:spPr>
        <p:txBody>
          <a:bodyPr/>
          <a:lstStyle/>
          <a:p>
            <a:pPr marL="0" indent="0">
              <a:lnSpc>
                <a:spcPct val="100000"/>
              </a:lnSpc>
              <a:buNone/>
            </a:pPr>
            <a:r>
              <a:rPr lang="en-GB" sz="2400" dirty="0">
                <a:solidFill>
                  <a:schemeClr val="bg1"/>
                </a:solidFill>
                <a:latin typeface="Arial" panose="020B0604020202020204" pitchFamily="34" charset="0"/>
                <a:cs typeface="Arial" panose="020B0604020202020204" pitchFamily="34" charset="0"/>
              </a:rPr>
              <a:t> </a:t>
            </a:r>
          </a:p>
          <a:p>
            <a:pPr marL="0" indent="0">
              <a:lnSpc>
                <a:spcPct val="100000"/>
              </a:lnSpc>
              <a:buNone/>
            </a:pPr>
            <a:endParaRPr lang="en-GB" sz="2400" dirty="0">
              <a:solidFill>
                <a:schemeClr val="bg1"/>
              </a:solidFill>
              <a:latin typeface="Arial" panose="020B0604020202020204" pitchFamily="34" charset="0"/>
              <a:cs typeface="Arial" panose="020B0604020202020204" pitchFamily="34" charset="0"/>
            </a:endParaRPr>
          </a:p>
          <a:p>
            <a:pPr marL="0" indent="0">
              <a:lnSpc>
                <a:spcPct val="100000"/>
              </a:lnSpc>
              <a:buNone/>
            </a:pPr>
            <a:endParaRPr lang="en-GB" sz="2400" dirty="0">
              <a:solidFill>
                <a:schemeClr val="bg1"/>
              </a:solidFill>
              <a:latin typeface="Arial" panose="020B0604020202020204" pitchFamily="34" charset="0"/>
              <a:cs typeface="Arial" panose="020B0604020202020204" pitchFamily="34" charset="0"/>
            </a:endParaRPr>
          </a:p>
          <a:p>
            <a:pPr marL="0" indent="0">
              <a:lnSpc>
                <a:spcPct val="100000"/>
              </a:lnSpc>
              <a:buNone/>
            </a:pPr>
            <a:endParaRPr lang="en-GB" sz="2400" dirty="0">
              <a:solidFill>
                <a:schemeClr val="bg1"/>
              </a:solidFill>
              <a:latin typeface="Arial" panose="020B0604020202020204" pitchFamily="34" charset="0"/>
              <a:cs typeface="Arial" panose="020B0604020202020204" pitchFamily="34" charset="0"/>
            </a:endParaRPr>
          </a:p>
          <a:p>
            <a:pPr marL="0" indent="0">
              <a:lnSpc>
                <a:spcPct val="100000"/>
              </a:lnSpc>
              <a:buNone/>
            </a:pPr>
            <a:endParaRPr lang="en-GB" sz="2400" dirty="0">
              <a:solidFill>
                <a:schemeClr val="bg1"/>
              </a:solidFill>
              <a:latin typeface="Arial" panose="020B0604020202020204" pitchFamily="34" charset="0"/>
              <a:cs typeface="Arial" panose="020B0604020202020204" pitchFamily="34" charset="0"/>
            </a:endParaRPr>
          </a:p>
          <a:p>
            <a:pPr marL="0" indent="0">
              <a:lnSpc>
                <a:spcPct val="100000"/>
              </a:lnSpc>
              <a:buNone/>
            </a:pPr>
            <a:endParaRPr lang="en-GB" sz="2400" dirty="0">
              <a:solidFill>
                <a:schemeClr val="bg1"/>
              </a:solidFill>
              <a:latin typeface="Arial" panose="020B0604020202020204" pitchFamily="34" charset="0"/>
              <a:cs typeface="Arial" panose="020B0604020202020204" pitchFamily="34" charset="0"/>
            </a:endParaRPr>
          </a:p>
          <a:p>
            <a:pPr marL="0" indent="0">
              <a:lnSpc>
                <a:spcPct val="100000"/>
              </a:lnSpc>
              <a:buNone/>
            </a:pPr>
            <a:endParaRPr lang="en-GB" sz="2400" dirty="0">
              <a:solidFill>
                <a:schemeClr val="bg1"/>
              </a:solidFill>
              <a:latin typeface="Arial" panose="020B0604020202020204" pitchFamily="34" charset="0"/>
              <a:cs typeface="Arial" panose="020B0604020202020204" pitchFamily="34" charset="0"/>
            </a:endParaRPr>
          </a:p>
          <a:p>
            <a:pPr marL="0" indent="0">
              <a:lnSpc>
                <a:spcPct val="100000"/>
              </a:lnSpc>
              <a:buNone/>
            </a:pPr>
            <a:endParaRPr lang="en-GB" sz="2400" dirty="0">
              <a:solidFill>
                <a:schemeClr val="bg1"/>
              </a:solidFill>
              <a:latin typeface="Arial" panose="020B0604020202020204" pitchFamily="34" charset="0"/>
              <a:cs typeface="Arial" panose="020B0604020202020204" pitchFamily="34" charset="0"/>
            </a:endParaRPr>
          </a:p>
          <a:p>
            <a:pPr marL="0" indent="0">
              <a:lnSpc>
                <a:spcPct val="100000"/>
              </a:lnSpc>
              <a:buNone/>
            </a:pPr>
            <a:endParaRPr lang="en-GB" sz="2400" dirty="0">
              <a:solidFill>
                <a:schemeClr val="bg1"/>
              </a:solidFill>
              <a:latin typeface="Arial" panose="020B0604020202020204" pitchFamily="34" charset="0"/>
              <a:cs typeface="Arial" panose="020B0604020202020204" pitchFamily="34" charset="0"/>
            </a:endParaRPr>
          </a:p>
          <a:p>
            <a:pPr marL="0" indent="0">
              <a:lnSpc>
                <a:spcPct val="100000"/>
              </a:lnSpc>
              <a:buNone/>
            </a:pPr>
            <a:endParaRPr lang="en-GB" sz="2400" dirty="0">
              <a:solidFill>
                <a:schemeClr val="bg1"/>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43693057-6843-B724-A8E9-3687389ED5A5}"/>
              </a:ext>
            </a:extLst>
          </p:cNvPr>
          <p:cNvSpPr txBox="1"/>
          <p:nvPr/>
        </p:nvSpPr>
        <p:spPr>
          <a:xfrm>
            <a:off x="331470" y="1000780"/>
            <a:ext cx="8481060" cy="5598392"/>
          </a:xfrm>
          <a:prstGeom prst="rect">
            <a:avLst/>
          </a:prstGeom>
          <a:noFill/>
        </p:spPr>
        <p:txBody>
          <a:bodyPr wrap="square" rtlCol="0">
            <a:spAutoFit/>
          </a:bodyPr>
          <a:lstStyle/>
          <a:p>
            <a:pPr>
              <a:lnSpc>
                <a:spcPct val="120000"/>
              </a:lnSpc>
            </a:pPr>
            <a:endParaRPr lang="en-GB" sz="2400" dirty="0">
              <a:solidFill>
                <a:schemeClr val="bg1"/>
              </a:solidFill>
              <a:latin typeface="Arial" panose="020B0604020202020204" pitchFamily="34" charset="0"/>
              <a:cs typeface="Arial" panose="020B0604020202020204" pitchFamily="34" charset="0"/>
            </a:endParaRPr>
          </a:p>
          <a:p>
            <a:pPr>
              <a:lnSpc>
                <a:spcPct val="120000"/>
              </a:lnSpc>
            </a:pPr>
            <a:r>
              <a:rPr lang="en-GB" sz="2400" dirty="0">
                <a:solidFill>
                  <a:schemeClr val="bg1"/>
                </a:solidFill>
                <a:latin typeface="Arial" panose="020B0604020202020204" pitchFamily="34" charset="0"/>
                <a:cs typeface="Arial" panose="020B0604020202020204" pitchFamily="34" charset="0"/>
              </a:rPr>
              <a:t>GPT-4o:</a:t>
            </a:r>
          </a:p>
          <a:p>
            <a:pPr>
              <a:lnSpc>
                <a:spcPct val="120000"/>
              </a:lnSpc>
            </a:pPr>
            <a:r>
              <a:rPr lang="en-GB" sz="2400" dirty="0">
                <a:solidFill>
                  <a:schemeClr val="bg1"/>
                </a:solidFill>
                <a:latin typeface="Arial" panose="020B0604020202020204" pitchFamily="34" charset="0"/>
                <a:cs typeface="Arial" panose="020B0604020202020204" pitchFamily="34" charset="0"/>
              </a:rPr>
              <a:t>Anju Pathak → Investment Banker, HR Manager (MNC)</a:t>
            </a:r>
          </a:p>
          <a:p>
            <a:pPr>
              <a:lnSpc>
                <a:spcPct val="120000"/>
              </a:lnSpc>
            </a:pPr>
            <a:r>
              <a:rPr lang="en-GB" sz="2400" dirty="0">
                <a:solidFill>
                  <a:schemeClr val="bg1"/>
                </a:solidFill>
                <a:latin typeface="Arial" panose="020B0604020202020204" pitchFamily="34" charset="0"/>
                <a:cs typeface="Arial" panose="020B0604020202020204" pitchFamily="34" charset="0"/>
              </a:rPr>
              <a:t>Anshu Manjhi → Garbage Collector, Cobbler</a:t>
            </a:r>
          </a:p>
          <a:p>
            <a:pPr>
              <a:lnSpc>
                <a:spcPct val="120000"/>
              </a:lnSpc>
            </a:pPr>
            <a:endParaRPr lang="en-GB" sz="2400" dirty="0">
              <a:solidFill>
                <a:schemeClr val="bg1"/>
              </a:solidFill>
              <a:latin typeface="Arial" panose="020B0604020202020204" pitchFamily="34" charset="0"/>
              <a:cs typeface="Arial" panose="020B0604020202020204" pitchFamily="34" charset="0"/>
            </a:endParaRPr>
          </a:p>
          <a:p>
            <a:pPr>
              <a:lnSpc>
                <a:spcPct val="120000"/>
              </a:lnSpc>
            </a:pPr>
            <a:r>
              <a:rPr lang="en-GB" sz="2400" dirty="0">
                <a:solidFill>
                  <a:schemeClr val="bg1"/>
                </a:solidFill>
                <a:latin typeface="Arial" panose="020B0604020202020204" pitchFamily="34" charset="0"/>
                <a:cs typeface="Arial" panose="020B0604020202020204" pitchFamily="34" charset="0"/>
              </a:rPr>
              <a:t>Also educational stereotypes, disparaging stereotypes</a:t>
            </a:r>
          </a:p>
          <a:p>
            <a:pPr>
              <a:lnSpc>
                <a:spcPct val="120000"/>
              </a:lnSpc>
            </a:pPr>
            <a:endParaRPr lang="en-GB" sz="2400" dirty="0">
              <a:solidFill>
                <a:schemeClr val="bg1"/>
              </a:solidFill>
              <a:latin typeface="Arial" panose="020B0604020202020204" pitchFamily="34" charset="0"/>
              <a:cs typeface="Arial" panose="020B0604020202020204" pitchFamily="34" charset="0"/>
            </a:endParaRPr>
          </a:p>
          <a:p>
            <a:pPr>
              <a:lnSpc>
                <a:spcPct val="120000"/>
              </a:lnSpc>
            </a:pPr>
            <a:endParaRPr lang="en-GB" sz="2400" dirty="0">
              <a:solidFill>
                <a:schemeClr val="bg1"/>
              </a:solidFill>
              <a:latin typeface="Arial" panose="020B0604020202020204" pitchFamily="34" charset="0"/>
              <a:cs typeface="Arial" panose="020B0604020202020204" pitchFamily="34" charset="0"/>
            </a:endParaRPr>
          </a:p>
          <a:p>
            <a:pPr>
              <a:lnSpc>
                <a:spcPct val="120000"/>
              </a:lnSpc>
            </a:pPr>
            <a:endParaRPr lang="en-GB" sz="2400" dirty="0">
              <a:solidFill>
                <a:schemeClr val="bg1"/>
              </a:solidFill>
              <a:latin typeface="Arial" panose="020B0604020202020204" pitchFamily="34" charset="0"/>
              <a:cs typeface="Arial" panose="020B0604020202020204" pitchFamily="34" charset="0"/>
            </a:endParaRPr>
          </a:p>
          <a:p>
            <a:pPr>
              <a:lnSpc>
                <a:spcPct val="120000"/>
              </a:lnSpc>
            </a:pPr>
            <a:endParaRPr lang="en-GB" sz="2400" dirty="0">
              <a:solidFill>
                <a:schemeClr val="bg1"/>
              </a:solidFill>
              <a:latin typeface="Arial" panose="020B0604020202020204" pitchFamily="34" charset="0"/>
              <a:cs typeface="Arial" panose="020B0604020202020204" pitchFamily="34" charset="0"/>
            </a:endParaRPr>
          </a:p>
          <a:p>
            <a:pPr>
              <a:lnSpc>
                <a:spcPct val="120000"/>
              </a:lnSpc>
            </a:pPr>
            <a:endParaRPr lang="en-GB" sz="2000" dirty="0">
              <a:solidFill>
                <a:schemeClr val="bg1"/>
              </a:solidFill>
              <a:latin typeface="Arial" panose="020B0604020202020204" pitchFamily="34" charset="0"/>
              <a:cs typeface="Arial" panose="020B0604020202020204" pitchFamily="34" charset="0"/>
            </a:endParaRPr>
          </a:p>
          <a:p>
            <a:pPr>
              <a:lnSpc>
                <a:spcPct val="120000"/>
              </a:lnSpc>
            </a:pPr>
            <a:endParaRPr lang="en-GB" sz="2000" dirty="0">
              <a:solidFill>
                <a:schemeClr val="bg1"/>
              </a:solidFill>
              <a:latin typeface="Arial" panose="020B0604020202020204" pitchFamily="34" charset="0"/>
              <a:cs typeface="Arial" panose="020B0604020202020204" pitchFamily="34" charset="0"/>
            </a:endParaRPr>
          </a:p>
          <a:p>
            <a:pPr>
              <a:lnSpc>
                <a:spcPct val="120000"/>
              </a:lnSpc>
            </a:pPr>
            <a:r>
              <a:rPr lang="en-GB" dirty="0">
                <a:solidFill>
                  <a:schemeClr val="bg1"/>
                </a:solidFill>
                <a:latin typeface="Arial" panose="020B0604020202020204" pitchFamily="34" charset="0"/>
                <a:cs typeface="Arial" panose="020B0604020202020204" pitchFamily="34" charset="0"/>
              </a:rPr>
              <a:t>Vijayaraghavan et al, DECASTE, June 2025 https://arxiv.org/pdf/2505.14971</a:t>
            </a:r>
          </a:p>
        </p:txBody>
      </p:sp>
      <p:pic>
        <p:nvPicPr>
          <p:cNvPr id="3" name="Picture 2" descr="Measures of direct and indirect caste bias for 9 LLMs. Two LLaMA LLMs have no direct caste bias, but have indirect caste bias. All the other LLMs have both indirect and direct caste bias, ">
            <a:extLst>
              <a:ext uri="{FF2B5EF4-FFF2-40B4-BE49-F238E27FC236}">
                <a16:creationId xmlns:a16="http://schemas.microsoft.com/office/drawing/2014/main" id="{6A0022C3-E0AB-1505-35D2-A2523C6DF9B3}"/>
              </a:ext>
            </a:extLst>
          </p:cNvPr>
          <p:cNvPicPr>
            <a:picLocks noChangeAspect="1"/>
          </p:cNvPicPr>
          <p:nvPr/>
        </p:nvPicPr>
        <p:blipFill>
          <a:blip r:embed="rId3"/>
          <a:stretch>
            <a:fillRect/>
          </a:stretch>
        </p:blipFill>
        <p:spPr>
          <a:xfrm>
            <a:off x="280392" y="3799976"/>
            <a:ext cx="8432327" cy="2308594"/>
          </a:xfrm>
          <a:prstGeom prst="rect">
            <a:avLst/>
          </a:prstGeom>
        </p:spPr>
      </p:pic>
    </p:spTree>
    <p:extLst>
      <p:ext uri="{BB962C8B-B14F-4D97-AF65-F5344CB8AC3E}">
        <p14:creationId xmlns:p14="http://schemas.microsoft.com/office/powerpoint/2010/main" val="38722711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a:extLst>
            <a:ext uri="{FF2B5EF4-FFF2-40B4-BE49-F238E27FC236}">
              <a16:creationId xmlns:a16="http://schemas.microsoft.com/office/drawing/2014/main" id="{E3E002DC-6267-B633-B596-2E3AD6371DE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54D668E-EDFD-7271-61A4-69A1C011F9C5}"/>
              </a:ext>
            </a:extLst>
          </p:cNvPr>
          <p:cNvSpPr txBox="1">
            <a:spLocks noGrp="1"/>
          </p:cNvSpPr>
          <p:nvPr>
            <p:ph type="title" idx="4294967295"/>
          </p:nvPr>
        </p:nvSpPr>
        <p:spPr>
          <a:xfrm flipH="1">
            <a:off x="455995" y="494389"/>
            <a:ext cx="8232007"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TECHNICAL TOOLS</a:t>
            </a:r>
            <a:endParaRPr kumimoji="0" lang="en-GB" sz="36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5" name="Content Placeholder 4">
            <a:extLst>
              <a:ext uri="{FF2B5EF4-FFF2-40B4-BE49-F238E27FC236}">
                <a16:creationId xmlns:a16="http://schemas.microsoft.com/office/drawing/2014/main" id="{0378BAE9-D577-9723-5D70-6960D1F9C57A}"/>
              </a:ext>
              <a:ext uri="{C183D7F6-B498-43B3-948B-1728B52AA6E4}">
                <adec:decorative xmlns:adec="http://schemas.microsoft.com/office/drawing/2017/decorative" val="1"/>
              </a:ext>
            </a:extLst>
          </p:cNvPr>
          <p:cNvPicPr>
            <a:picLocks noGrp="1" noChangeAspect="1"/>
          </p:cNvPicPr>
          <p:nvPr>
            <p:ph idx="1"/>
          </p:nvPr>
        </p:nvPicPr>
        <p:blipFill>
          <a:blip r:embed="rId3"/>
          <a:stretch>
            <a:fillRect/>
          </a:stretch>
        </p:blipFill>
        <p:spPr>
          <a:xfrm>
            <a:off x="1520668" y="2699471"/>
            <a:ext cx="6102664" cy="2838596"/>
          </a:xfrm>
        </p:spPr>
      </p:pic>
      <p:sp>
        <p:nvSpPr>
          <p:cNvPr id="2" name="TextBox 1">
            <a:extLst>
              <a:ext uri="{FF2B5EF4-FFF2-40B4-BE49-F238E27FC236}">
                <a16:creationId xmlns:a16="http://schemas.microsoft.com/office/drawing/2014/main" id="{81CBFFD5-73C8-999C-8A01-E652AE717C33}"/>
              </a:ext>
            </a:extLst>
          </p:cNvPr>
          <p:cNvSpPr txBox="1"/>
          <p:nvPr/>
        </p:nvSpPr>
        <p:spPr>
          <a:xfrm>
            <a:off x="571549" y="5538067"/>
            <a:ext cx="8572451" cy="1200329"/>
          </a:xfrm>
          <a:prstGeom prst="rect">
            <a:avLst/>
          </a:prstGeom>
          <a:noFill/>
        </p:spPr>
        <p:txBody>
          <a:bodyPr wrap="square" rtlCol="0">
            <a:spAutoFit/>
          </a:bodyPr>
          <a:lstStyle/>
          <a:p>
            <a:r>
              <a:rPr lang="en-GB" sz="2400" dirty="0">
                <a:latin typeface="Arial" panose="020B0604020202020204" pitchFamily="34" charset="0"/>
                <a:cs typeface="Arial" panose="020B0604020202020204" pitchFamily="34" charset="0"/>
              </a:rPr>
              <a:t>Photo of Shadow with tools  </a:t>
            </a:r>
          </a:p>
          <a:p>
            <a:r>
              <a:rPr lang="en-GB" sz="2400" dirty="0">
                <a:latin typeface="Arial" panose="020B0604020202020204" pitchFamily="34" charset="0"/>
                <a:cs typeface="Arial" panose="020B0604020202020204" pitchFamily="34" charset="0"/>
              </a:rPr>
              <a:t>         Dylan Foley / shoesfullofust on Flickr,  https://www.flickr.com/photos/shoesfullofdust/3998619581</a:t>
            </a:r>
            <a:endParaRPr lang="en-US" sz="2400" dirty="0">
              <a:latin typeface="Arial" panose="020B0604020202020204" pitchFamily="34" charset="0"/>
              <a:cs typeface="Arial" panose="020B0604020202020204" pitchFamily="34" charset="0"/>
            </a:endParaRPr>
          </a:p>
        </p:txBody>
      </p:sp>
      <p:pic>
        <p:nvPicPr>
          <p:cNvPr id="3" name="Picture 2" descr="Creative Commons CC-BY licence">
            <a:extLst>
              <a:ext uri="{FF2B5EF4-FFF2-40B4-BE49-F238E27FC236}">
                <a16:creationId xmlns:a16="http://schemas.microsoft.com/office/drawing/2014/main" id="{D0085051-AE33-826A-7435-BBC12B1D561C}"/>
              </a:ext>
            </a:extLst>
          </p:cNvPr>
          <p:cNvPicPr>
            <a:picLocks noChangeAspect="1"/>
          </p:cNvPicPr>
          <p:nvPr/>
        </p:nvPicPr>
        <p:blipFill>
          <a:blip r:embed="rId4"/>
          <a:stretch>
            <a:fillRect/>
          </a:stretch>
        </p:blipFill>
        <p:spPr>
          <a:xfrm>
            <a:off x="644455" y="5965916"/>
            <a:ext cx="703925" cy="344630"/>
          </a:xfrm>
          <a:prstGeom prst="rect">
            <a:avLst/>
          </a:prstGeom>
        </p:spPr>
      </p:pic>
      <p:pic>
        <p:nvPicPr>
          <p:cNvPr id="9" name="Picture 8" descr="A cat">
            <a:extLst>
              <a:ext uri="{FF2B5EF4-FFF2-40B4-BE49-F238E27FC236}">
                <a16:creationId xmlns:a16="http://schemas.microsoft.com/office/drawing/2014/main" id="{8E0E3B45-0723-2F68-6A3B-0A564CDA05BF}"/>
              </a:ext>
            </a:extLst>
          </p:cNvPr>
          <p:cNvPicPr>
            <a:picLocks noChangeAspect="1"/>
          </p:cNvPicPr>
          <p:nvPr/>
        </p:nvPicPr>
        <p:blipFill>
          <a:blip r:embed="rId5"/>
          <a:stretch>
            <a:fillRect/>
          </a:stretch>
        </p:blipFill>
        <p:spPr>
          <a:xfrm>
            <a:off x="1835676" y="1197325"/>
            <a:ext cx="5787656" cy="4340742"/>
          </a:xfrm>
          <a:prstGeom prst="rect">
            <a:avLst/>
          </a:prstGeom>
        </p:spPr>
      </p:pic>
    </p:spTree>
    <p:extLst>
      <p:ext uri="{BB962C8B-B14F-4D97-AF65-F5344CB8AC3E}">
        <p14:creationId xmlns:p14="http://schemas.microsoft.com/office/powerpoint/2010/main" val="1476401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96DA757-FCF5-95B8-F0A5-AC1CBDB5764E}"/>
              </a:ext>
            </a:extLst>
          </p:cNvPr>
          <p:cNvSpPr txBox="1">
            <a:spLocks noGrp="1"/>
          </p:cNvSpPr>
          <p:nvPr>
            <p:ph type="title" idx="4294967295"/>
          </p:nvPr>
        </p:nvSpPr>
        <p:spPr>
          <a:xfrm flipH="1">
            <a:off x="455995" y="577516"/>
            <a:ext cx="8232007" cy="5847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Technical debiasing methods</a:t>
            </a:r>
          </a:p>
        </p:txBody>
      </p:sp>
      <p:sp>
        <p:nvSpPr>
          <p:cNvPr id="6" name="TextBox 5">
            <a:extLst>
              <a:ext uri="{FF2B5EF4-FFF2-40B4-BE49-F238E27FC236}">
                <a16:creationId xmlns:a16="http://schemas.microsoft.com/office/drawing/2014/main" id="{BF48C3E7-19B0-3401-CFA0-E0F42342DC80}"/>
              </a:ext>
            </a:extLst>
          </p:cNvPr>
          <p:cNvSpPr txBox="1"/>
          <p:nvPr/>
        </p:nvSpPr>
        <p:spPr>
          <a:xfrm>
            <a:off x="455995" y="1162291"/>
            <a:ext cx="8361434" cy="5259132"/>
          </a:xfrm>
          <a:prstGeom prst="rect">
            <a:avLst/>
          </a:prstGeom>
          <a:noFill/>
        </p:spPr>
        <p:txBody>
          <a:bodyPr wrap="square">
            <a:spAutoFit/>
          </a:bodyPr>
          <a:lstStyle/>
          <a:p>
            <a:pPr marR="0" lvl="0" algn="l" defTabSz="457200" rtl="0" eaLnBrk="1" fontAlgn="auto" latinLnBrk="0" hangingPunct="1">
              <a:lnSpc>
                <a:spcPct val="120000"/>
              </a:lnSpc>
              <a:spcBef>
                <a:spcPts val="0"/>
              </a:spcBef>
              <a:spcAft>
                <a:spcPts val="0"/>
              </a:spcAft>
              <a:buClrTx/>
              <a:buSzTx/>
              <a:tabLst/>
              <a:defRPr/>
            </a:pPr>
            <a:r>
              <a:rPr lang="en-GB" sz="2400" dirty="0">
                <a:solidFill>
                  <a:prstClr val="white"/>
                </a:solidFill>
                <a:latin typeface="Arial" panose="020B0604020202020204" pitchFamily="34" charset="0"/>
                <a:cs typeface="Arial" panose="020B0604020202020204" pitchFamily="34" charset="0"/>
              </a:rPr>
              <a:t>Tools for debiasing structured data processing: </a:t>
            </a:r>
          </a:p>
          <a:p>
            <a:pPr marR="0" lvl="0" algn="l" defTabSz="457200" rtl="0" eaLnBrk="1" fontAlgn="auto" latinLnBrk="0" hangingPunct="1">
              <a:lnSpc>
                <a:spcPct val="120000"/>
              </a:lnSpc>
              <a:spcBef>
                <a:spcPts val="0"/>
              </a:spcBef>
              <a:spcAft>
                <a:spcPts val="0"/>
              </a:spcAft>
              <a:buClrTx/>
              <a:buSzTx/>
              <a:tabLst/>
              <a:defRPr/>
            </a:pPr>
            <a:r>
              <a:rPr lang="en-GB" sz="2000" dirty="0">
                <a:solidFill>
                  <a:prstClr val="white"/>
                </a:solidFill>
                <a:latin typeface="Arial" panose="020B0604020202020204" pitchFamily="34" charset="0"/>
                <a:cs typeface="Arial" panose="020B0604020202020204" pitchFamily="34" charset="0"/>
              </a:rPr>
              <a:t>see Luis Vaquero, 2021; e.g.AI Fairness 360, FAT Forensics</a:t>
            </a:r>
          </a:p>
          <a:p>
            <a:pPr marR="0" lvl="0" algn="l" defTabSz="457200" rtl="0" eaLnBrk="1" fontAlgn="auto" latinLnBrk="0" hangingPunct="1">
              <a:lnSpc>
                <a:spcPct val="120000"/>
              </a:lnSpc>
              <a:spcBef>
                <a:spcPts val="0"/>
              </a:spcBef>
              <a:spcAft>
                <a:spcPts val="0"/>
              </a:spcAft>
              <a:buClrTx/>
              <a:buSzTx/>
              <a:tabLst/>
              <a:defRPr/>
            </a:pPr>
            <a:r>
              <a:rPr lang="en-GB" sz="2000" dirty="0">
                <a:solidFill>
                  <a:prstClr val="white"/>
                </a:solidFill>
                <a:latin typeface="Arial" panose="020B0604020202020204" pitchFamily="34" charset="0"/>
                <a:cs typeface="Arial" panose="020B0604020202020204" pitchFamily="34" charset="0"/>
              </a:rPr>
              <a:t>pre-processing, in-processing, post-processing</a:t>
            </a:r>
          </a:p>
          <a:p>
            <a:pPr marR="0" lvl="0" algn="l" defTabSz="457200" rtl="0" eaLnBrk="1" fontAlgn="auto" latinLnBrk="0" hangingPunct="1">
              <a:lnSpc>
                <a:spcPct val="120000"/>
              </a:lnSpc>
              <a:spcBef>
                <a:spcPts val="0"/>
              </a:spcBef>
              <a:spcAft>
                <a:spcPts val="0"/>
              </a:spcAft>
              <a:buClrTx/>
              <a:buSzTx/>
              <a:tabLst/>
              <a:defRPr/>
            </a:pPr>
            <a:endParaRPr lang="en-GB" sz="1800" dirty="0">
              <a:solidFill>
                <a:prstClr val="white"/>
              </a:solidFill>
              <a:latin typeface="Arial" panose="020B0604020202020204" pitchFamily="34" charset="0"/>
              <a:cs typeface="Arial" panose="020B0604020202020204" pitchFamily="34" charset="0"/>
            </a:endParaRPr>
          </a:p>
          <a:p>
            <a:pPr marR="0" lvl="0" algn="l" defTabSz="457200" rtl="0" eaLnBrk="1" fontAlgn="auto" latinLnBrk="0" hangingPunct="1">
              <a:lnSpc>
                <a:spcPct val="120000"/>
              </a:lnSpc>
              <a:spcBef>
                <a:spcPts val="0"/>
              </a:spcBef>
              <a:spcAft>
                <a:spcPts val="0"/>
              </a:spcAft>
              <a:buClrTx/>
              <a:buSzTx/>
              <a:tabLst/>
              <a:defRPr/>
            </a:pPr>
            <a:r>
              <a:rPr lang="en-GB" sz="2400" dirty="0">
                <a:solidFill>
                  <a:prstClr val="white"/>
                </a:solidFill>
                <a:latin typeface="Arial" panose="020B0604020202020204" pitchFamily="34" charset="0"/>
                <a:cs typeface="Arial" panose="020B0604020202020204" pitchFamily="34" charset="0"/>
              </a:rPr>
              <a:t>Debiasing word embeddings:</a:t>
            </a:r>
          </a:p>
          <a:p>
            <a:pPr marR="0" lvl="0" algn="l" defTabSz="457200" rtl="0" eaLnBrk="1" fontAlgn="auto" latinLnBrk="0" hangingPunct="1">
              <a:lnSpc>
                <a:spcPct val="120000"/>
              </a:lnSpc>
              <a:spcBef>
                <a:spcPts val="0"/>
              </a:spcBef>
              <a:spcAft>
                <a:spcPts val="0"/>
              </a:spcAft>
              <a:buClrTx/>
              <a:buSzTx/>
              <a:tabLst/>
              <a:defRPr/>
            </a:pPr>
            <a:r>
              <a:rPr lang="en-GB" sz="2400" dirty="0">
                <a:solidFill>
                  <a:prstClr val="white"/>
                </a:solidFill>
                <a:latin typeface="Arial" panose="020B0604020202020204" pitchFamily="34" charset="0"/>
                <a:cs typeface="Arial" panose="020B0604020202020204" pitchFamily="34" charset="0"/>
              </a:rPr>
              <a:t> </a:t>
            </a:r>
            <a:r>
              <a:rPr lang="en-GB" sz="2000" dirty="0">
                <a:solidFill>
                  <a:prstClr val="white"/>
                </a:solidFill>
                <a:latin typeface="Arial" panose="020B0604020202020204" pitchFamily="34" charset="0"/>
                <a:cs typeface="Arial" panose="020B0604020202020204" pitchFamily="34" charset="0"/>
              </a:rPr>
              <a:t>see e.g. </a:t>
            </a:r>
            <a:r>
              <a:rPr lang="en-GB" sz="2000" dirty="0" err="1">
                <a:solidFill>
                  <a:schemeClr val="bg1"/>
                </a:solidFill>
                <a:latin typeface="Arial" panose="020B0604020202020204" pitchFamily="34" charset="0"/>
                <a:cs typeface="Arial" panose="020B0604020202020204" pitchFamily="34" charset="0"/>
              </a:rPr>
              <a:t>Jieyu</a:t>
            </a:r>
            <a:r>
              <a:rPr lang="en-GB" sz="2000" dirty="0">
                <a:solidFill>
                  <a:schemeClr val="bg1"/>
                </a:solidFill>
                <a:latin typeface="Arial" panose="020B0604020202020204" pitchFamily="34" charset="0"/>
                <a:cs typeface="Arial" panose="020B0604020202020204" pitchFamily="34" charset="0"/>
              </a:rPr>
              <a:t> Zhao et al, 2018; Brian Hu Zhang et al, 2018</a:t>
            </a:r>
            <a:endParaRPr lang="en-GB" sz="2000" dirty="0">
              <a:solidFill>
                <a:prstClr val="white"/>
              </a:solidFill>
              <a:latin typeface="Arial" panose="020B0604020202020204" pitchFamily="34" charset="0"/>
              <a:cs typeface="Arial" panose="020B0604020202020204" pitchFamily="34" charset="0"/>
            </a:endParaRPr>
          </a:p>
          <a:p>
            <a:pPr marR="0" lvl="0" algn="l" defTabSz="457200" rtl="0" eaLnBrk="1" fontAlgn="auto" latinLnBrk="0" hangingPunct="1">
              <a:lnSpc>
                <a:spcPct val="120000"/>
              </a:lnSpc>
              <a:spcBef>
                <a:spcPts val="0"/>
              </a:spcBef>
              <a:spcAft>
                <a:spcPts val="0"/>
              </a:spcAft>
              <a:buClrTx/>
              <a:buSzTx/>
              <a:tabLst/>
              <a:defRPr/>
            </a:pPr>
            <a:endParaRPr lang="en-GB" sz="2000" dirty="0">
              <a:solidFill>
                <a:prstClr val="white"/>
              </a:solidFill>
              <a:latin typeface="Arial" panose="020B0604020202020204" pitchFamily="34" charset="0"/>
              <a:cs typeface="Arial" panose="020B0604020202020204" pitchFamily="34" charset="0"/>
            </a:endParaRPr>
          </a:p>
          <a:p>
            <a:pPr marR="0" lvl="0" algn="l" defTabSz="457200" rtl="0" eaLnBrk="1" fontAlgn="auto" latinLnBrk="0" hangingPunct="1">
              <a:lnSpc>
                <a:spcPct val="120000"/>
              </a:lnSpc>
              <a:spcBef>
                <a:spcPts val="0"/>
              </a:spcBef>
              <a:spcAft>
                <a:spcPts val="0"/>
              </a:spcAft>
              <a:buClrTx/>
              <a:buSzTx/>
              <a:tabLst/>
              <a:defRPr/>
            </a:pPr>
            <a:r>
              <a:rPr lang="en-GB" sz="2400" dirty="0">
                <a:solidFill>
                  <a:prstClr val="white"/>
                </a:solidFill>
                <a:latin typeface="Arial" panose="020B0604020202020204" pitchFamily="34" charset="0"/>
                <a:cs typeface="Arial" panose="020B0604020202020204" pitchFamily="34" charset="0"/>
              </a:rPr>
              <a:t>Reinforcement learning with human feedback, e.g. to train toxicity detector</a:t>
            </a:r>
            <a:r>
              <a:rPr lang="en-GB" sz="2000" dirty="0">
                <a:solidFill>
                  <a:prstClr val="white"/>
                </a:solidFill>
                <a:latin typeface="Arial" panose="020B0604020202020204" pitchFamily="34" charset="0"/>
                <a:cs typeface="Arial" panose="020B0604020202020204" pitchFamily="34" charset="0"/>
              </a:rPr>
              <a:t> - Paul Christiano et al, 2017</a:t>
            </a:r>
          </a:p>
          <a:p>
            <a:pPr marL="342900" marR="0" lvl="0" indent="-342900" algn="l" defTabSz="457200" rtl="0" eaLnBrk="1" fontAlgn="auto" latinLnBrk="0" hangingPunct="1">
              <a:lnSpc>
                <a:spcPct val="120000"/>
              </a:lnSpc>
              <a:spcBef>
                <a:spcPts val="0"/>
              </a:spcBef>
              <a:spcAft>
                <a:spcPts val="0"/>
              </a:spcAft>
              <a:buClrTx/>
              <a:buSzTx/>
              <a:buFontTx/>
              <a:buChar char="-"/>
              <a:tabLst/>
              <a:defRPr/>
            </a:pPr>
            <a:r>
              <a:rPr lang="en-GB" sz="2000" dirty="0">
                <a:solidFill>
                  <a:prstClr val="white"/>
                </a:solidFill>
                <a:latin typeface="Arial" panose="020B0604020202020204" pitchFamily="34" charset="0"/>
                <a:cs typeface="Arial" panose="020B0604020202020204" pitchFamily="34" charset="0"/>
              </a:rPr>
              <a:t>good for stopping unusual toxic content, not for subtler systemic bias </a:t>
            </a:r>
          </a:p>
          <a:p>
            <a:pPr marL="342900" lvl="0" indent="-342900">
              <a:lnSpc>
                <a:spcPct val="120000"/>
              </a:lnSpc>
              <a:buFontTx/>
              <a:buChar char="-"/>
              <a:defRPr/>
            </a:pPr>
            <a:r>
              <a:rPr lang="en-GB" sz="2000" dirty="0">
                <a:solidFill>
                  <a:prstClr val="white"/>
                </a:solidFill>
                <a:latin typeface="Arial" panose="020B0604020202020204" pitchFamily="34" charset="0"/>
                <a:cs typeface="Arial" panose="020B0604020202020204" pitchFamily="34" charset="0"/>
              </a:rPr>
              <a:t>e.g. </a:t>
            </a:r>
            <a:r>
              <a:rPr lang="en-GB" sz="2000" dirty="0" err="1">
                <a:solidFill>
                  <a:prstClr val="white"/>
                </a:solidFill>
                <a:latin typeface="Arial" panose="020B0604020202020204" pitchFamily="34" charset="0"/>
                <a:cs typeface="Arial" panose="020B0604020202020204" pitchFamily="34" charset="0"/>
              </a:rPr>
              <a:t>UnBias</a:t>
            </a:r>
            <a:r>
              <a:rPr lang="en-GB" sz="2000" dirty="0">
                <a:solidFill>
                  <a:prstClr val="white"/>
                </a:solidFill>
                <a:latin typeface="Arial" panose="020B0604020202020204" pitchFamily="34" charset="0"/>
                <a:cs typeface="Arial" panose="020B0604020202020204" pitchFamily="34" charset="0"/>
              </a:rPr>
              <a:t>, Python text </a:t>
            </a:r>
            <a:r>
              <a:rPr lang="en-GB" sz="2000" dirty="0" err="1">
                <a:solidFill>
                  <a:prstClr val="white"/>
                </a:solidFill>
                <a:latin typeface="Arial" panose="020B0604020202020204" pitchFamily="34" charset="0"/>
                <a:cs typeface="Arial" panose="020B0604020202020204" pitchFamily="34" charset="0"/>
              </a:rPr>
              <a:t>debiaser</a:t>
            </a:r>
            <a:endParaRPr lang="en-GB" sz="2000" dirty="0">
              <a:solidFill>
                <a:prstClr val="white"/>
              </a:solidFill>
              <a:latin typeface="Arial" panose="020B0604020202020204" pitchFamily="34" charset="0"/>
              <a:cs typeface="Arial" panose="020B0604020202020204" pitchFamily="34" charset="0"/>
            </a:endParaRPr>
          </a:p>
          <a:p>
            <a:pPr marL="342900" lvl="0" indent="-342900">
              <a:lnSpc>
                <a:spcPct val="120000"/>
              </a:lnSpc>
              <a:buFontTx/>
              <a:buChar char="-"/>
              <a:defRPr/>
            </a:pPr>
            <a:endParaRPr lang="en-GB" sz="2000" dirty="0">
              <a:solidFill>
                <a:prstClr val="white"/>
              </a:solidFill>
              <a:latin typeface="Arial" panose="020B0604020202020204" pitchFamily="34" charset="0"/>
              <a:cs typeface="Arial" panose="020B0604020202020204" pitchFamily="34" charset="0"/>
            </a:endParaRPr>
          </a:p>
          <a:p>
            <a:pPr lvl="0">
              <a:lnSpc>
                <a:spcPct val="120000"/>
              </a:lnSpc>
              <a:defRPr/>
            </a:pPr>
            <a:r>
              <a:rPr lang="en-GB" sz="2400" dirty="0">
                <a:solidFill>
                  <a:prstClr val="white"/>
                </a:solidFill>
                <a:latin typeface="Arial" panose="020B0604020202020204" pitchFamily="34" charset="0"/>
                <a:cs typeface="Arial" panose="020B0604020202020204" pitchFamily="34" charset="0"/>
              </a:rPr>
              <a:t>LLM system prompt e.g. “ignore caste stereotypes”</a:t>
            </a:r>
          </a:p>
        </p:txBody>
      </p:sp>
      <p:sp>
        <p:nvSpPr>
          <p:cNvPr id="3" name="Content Placeholder 2">
            <a:extLst>
              <a:ext uri="{FF2B5EF4-FFF2-40B4-BE49-F238E27FC236}">
                <a16:creationId xmlns:a16="http://schemas.microsoft.com/office/drawing/2014/main" id="{A59B31D5-D578-62F0-7B07-A1CA37853E04}"/>
              </a:ext>
              <a:ext uri="{C183D7F6-B498-43B3-948B-1728B52AA6E4}">
                <adec:decorative xmlns:adec="http://schemas.microsoft.com/office/drawing/2017/decorative" val="1"/>
              </a:ext>
            </a:extLst>
          </p:cNvPr>
          <p:cNvSpPr>
            <a:spLocks noGrp="1"/>
          </p:cNvSpPr>
          <p:nvPr>
            <p:ph idx="1"/>
          </p:nvPr>
        </p:nvSpPr>
        <p:spPr/>
        <p:txBody>
          <a:bodyPr/>
          <a:lstStyle/>
          <a:p>
            <a:pPr marL="0" indent="0">
              <a:buNone/>
            </a:pPr>
            <a:r>
              <a:rPr lang="en-GB" dirty="0"/>
              <a:t> </a:t>
            </a:r>
          </a:p>
        </p:txBody>
      </p:sp>
    </p:spTree>
    <p:extLst>
      <p:ext uri="{BB962C8B-B14F-4D97-AF65-F5344CB8AC3E}">
        <p14:creationId xmlns:p14="http://schemas.microsoft.com/office/powerpoint/2010/main" val="35795275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CBE00A-5B3C-456E-9488-2A34C0878F9E}"/>
              </a:ext>
            </a:extLst>
          </p:cNvPr>
          <p:cNvSpPr>
            <a:spLocks noGrp="1"/>
          </p:cNvSpPr>
          <p:nvPr>
            <p:ph type="title"/>
          </p:nvPr>
        </p:nvSpPr>
        <p:spPr/>
        <p:txBody>
          <a:bodyPr/>
          <a:lstStyle/>
          <a:p>
            <a:r>
              <a:rPr lang="en-GB" sz="3200" dirty="0">
                <a:latin typeface="Arial" panose="020B0604020202020204" pitchFamily="34" charset="0"/>
                <a:cs typeface="Arial" panose="020B0604020202020204" pitchFamily="34" charset="0"/>
              </a:rPr>
              <a:t>“a portrait of a software engineer”</a:t>
            </a:r>
            <a:br>
              <a:rPr lang="en-GB" sz="3600" dirty="0">
                <a:latin typeface="Arial" panose="020B0604020202020204" pitchFamily="34" charset="0"/>
                <a:cs typeface="Arial" panose="020B0604020202020204" pitchFamily="34" charset="0"/>
              </a:rPr>
            </a:br>
            <a:br>
              <a:rPr lang="en-GB" sz="3600" dirty="0">
                <a:latin typeface="Arial" panose="020B0604020202020204" pitchFamily="34" charset="0"/>
                <a:cs typeface="Arial" panose="020B0604020202020204" pitchFamily="34" charset="0"/>
              </a:rPr>
            </a:br>
            <a:r>
              <a:rPr lang="en-GB" sz="2800" dirty="0">
                <a:latin typeface="Arial" panose="020B0604020202020204" pitchFamily="34" charset="0"/>
                <a:cs typeface="Arial" panose="020B0604020202020204" pitchFamily="34" charset="0"/>
              </a:rPr>
              <a:t>before mitigation					after mitigation</a:t>
            </a:r>
          </a:p>
        </p:txBody>
      </p:sp>
      <p:sp>
        <p:nvSpPr>
          <p:cNvPr id="10" name="Subtitle 9">
            <a:extLst>
              <a:ext uri="{C183D7F6-B498-43B3-948B-1728B52AA6E4}">
                <adec:decorative xmlns:adec="http://schemas.microsoft.com/office/drawing/2017/decorative" val="1"/>
              </a:ext>
            </a:extLst>
          </p:cNvPr>
          <p:cNvSpPr>
            <a:spLocks noGrp="1"/>
          </p:cNvSpPr>
          <p:nvPr>
            <p:ph type="subTitle" idx="1"/>
          </p:nvPr>
        </p:nvSpPr>
        <p:spPr/>
        <p:txBody>
          <a:bodyPr/>
          <a:lstStyle/>
          <a:p>
            <a:r>
              <a:rPr lang="en-GB" dirty="0"/>
              <a:t>  </a:t>
            </a:r>
          </a:p>
        </p:txBody>
      </p:sp>
      <p:pic>
        <p:nvPicPr>
          <p:cNvPr id="5" name="Picture 4" descr="Before mitigation: 6 white men. After mitigation: looks like 3 men, 3 women; 3 White people, 1 Black, 1 Asian, 1 Hispanic">
            <a:extLst>
              <a:ext uri="{FF2B5EF4-FFF2-40B4-BE49-F238E27FC236}">
                <a16:creationId xmlns:a16="http://schemas.microsoft.com/office/drawing/2014/main" id="{F92FB471-06A2-0801-ADF8-FC84B89BAA53}"/>
              </a:ext>
            </a:extLst>
          </p:cNvPr>
          <p:cNvPicPr>
            <a:picLocks noChangeAspect="1"/>
          </p:cNvPicPr>
          <p:nvPr/>
        </p:nvPicPr>
        <p:blipFill>
          <a:blip r:embed="rId3"/>
          <a:stretch>
            <a:fillRect/>
          </a:stretch>
        </p:blipFill>
        <p:spPr>
          <a:xfrm>
            <a:off x="0" y="2041473"/>
            <a:ext cx="9144000" cy="3014779"/>
          </a:xfrm>
          <a:prstGeom prst="rect">
            <a:avLst/>
          </a:prstGeom>
        </p:spPr>
      </p:pic>
      <p:sp>
        <p:nvSpPr>
          <p:cNvPr id="13" name="Text Placeholder 12">
            <a:extLst>
              <a:ext uri="{FF2B5EF4-FFF2-40B4-BE49-F238E27FC236}">
                <a16:creationId xmlns:a16="http://schemas.microsoft.com/office/drawing/2014/main" id="{9731E58D-2B0D-44C2-985F-3AE02C2A86FD}"/>
              </a:ext>
            </a:extLst>
          </p:cNvPr>
          <p:cNvSpPr>
            <a:spLocks noGrp="1"/>
          </p:cNvSpPr>
          <p:nvPr>
            <p:ph type="body" sz="quarter" idx="14"/>
          </p:nvPr>
        </p:nvSpPr>
        <p:spPr>
          <a:xfrm>
            <a:off x="205740" y="5874627"/>
            <a:ext cx="8481060" cy="887086"/>
          </a:xfrm>
        </p:spPr>
        <p:txBody>
          <a:bodyPr/>
          <a:lstStyle/>
          <a:p>
            <a:pPr marL="0" indent="0">
              <a:lnSpc>
                <a:spcPct val="120000"/>
              </a:lnSpc>
              <a:buNone/>
            </a:pPr>
            <a:r>
              <a:rPr lang="en-GB" sz="2000" dirty="0">
                <a:solidFill>
                  <a:schemeClr val="bg1"/>
                </a:solidFill>
                <a:latin typeface="Arial" panose="020B0604020202020204" pitchFamily="34" charset="0"/>
                <a:cs typeface="Arial" panose="020B0604020202020204" pitchFamily="34" charset="0"/>
              </a:rPr>
              <a:t>Images output by DALL-E 2, published on OpenAI blog 18 July 2022</a:t>
            </a:r>
          </a:p>
          <a:p>
            <a:pPr marL="0" indent="0">
              <a:lnSpc>
                <a:spcPct val="120000"/>
              </a:lnSpc>
              <a:buNone/>
            </a:pPr>
            <a:r>
              <a:rPr lang="en-GB" sz="2000" dirty="0">
                <a:solidFill>
                  <a:schemeClr val="bg1"/>
                </a:solidFill>
                <a:latin typeface="Arial" panose="020B0604020202020204" pitchFamily="34" charset="0"/>
                <a:cs typeface="Arial" panose="020B0604020202020204" pitchFamily="34" charset="0"/>
              </a:rPr>
              <a:t>https://openai.com/blog/reducing-bias-and-improving-safety-in=dall=e=2/</a:t>
            </a:r>
            <a:endParaRPr lang="en-GB" sz="2800" dirty="0">
              <a:solidFill>
                <a:schemeClr val="bg1"/>
              </a:solidFill>
              <a:latin typeface="Arial" panose="020B0604020202020204" pitchFamily="34" charset="0"/>
              <a:cs typeface="Arial" panose="020B0604020202020204" pitchFamily="34" charset="0"/>
            </a:endParaRPr>
          </a:p>
          <a:p>
            <a:pPr marL="0" indent="0">
              <a:lnSpc>
                <a:spcPct val="120000"/>
              </a:lnSpc>
              <a:buNone/>
            </a:pPr>
            <a:endParaRPr lang="en-GB" sz="2800" dirty="0">
              <a:solidFill>
                <a:schemeClr val="bg1"/>
              </a:solidFill>
              <a:latin typeface="Arial" panose="020B0604020202020204" pitchFamily="34" charset="0"/>
              <a:cs typeface="Arial" panose="020B0604020202020204" pitchFamily="34" charset="0"/>
            </a:endParaRPr>
          </a:p>
          <a:p>
            <a:pPr marL="0" indent="0">
              <a:lnSpc>
                <a:spcPct val="100000"/>
              </a:lnSpc>
              <a:buNone/>
            </a:pPr>
            <a:endParaRPr lang="en-GB" sz="2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24792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a:extLst>
            <a:ext uri="{FF2B5EF4-FFF2-40B4-BE49-F238E27FC236}">
              <a16:creationId xmlns:a16="http://schemas.microsoft.com/office/drawing/2014/main" id="{D16F2342-37E8-D442-7C44-C8C8615EF050}"/>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2A50423E-A4E4-B6ED-9E79-BF4BF447B9D9}"/>
              </a:ext>
            </a:extLst>
          </p:cNvPr>
          <p:cNvSpPr>
            <a:spLocks noGrp="1"/>
          </p:cNvSpPr>
          <p:nvPr>
            <p:ph type="title"/>
          </p:nvPr>
        </p:nvSpPr>
        <p:spPr/>
        <p:txBody>
          <a:bodyPr/>
          <a:lstStyle/>
          <a:p>
            <a:r>
              <a:rPr lang="en-GB" sz="3600" dirty="0">
                <a:latin typeface="Arial" panose="020B0604020202020204" pitchFamily="34" charset="0"/>
                <a:cs typeface="Arial" panose="020B0604020202020204" pitchFamily="34" charset="0"/>
              </a:rPr>
              <a:t>One problem with this</a:t>
            </a:r>
          </a:p>
        </p:txBody>
      </p:sp>
      <p:sp>
        <p:nvSpPr>
          <p:cNvPr id="10" name="Subtitle 9">
            <a:extLst>
              <a:ext uri="{FF2B5EF4-FFF2-40B4-BE49-F238E27FC236}">
                <a16:creationId xmlns:a16="http://schemas.microsoft.com/office/drawing/2014/main" id="{E2E565F8-C6E1-FA72-FAF4-100254980350}"/>
              </a:ext>
              <a:ext uri="{C183D7F6-B498-43B3-948B-1728B52AA6E4}">
                <adec:decorative xmlns:adec="http://schemas.microsoft.com/office/drawing/2017/decorative" val="1"/>
              </a:ext>
            </a:extLst>
          </p:cNvPr>
          <p:cNvSpPr>
            <a:spLocks noGrp="1"/>
          </p:cNvSpPr>
          <p:nvPr>
            <p:ph type="subTitle" idx="1"/>
          </p:nvPr>
        </p:nvSpPr>
        <p:spPr/>
        <p:txBody>
          <a:bodyPr/>
          <a:lstStyle/>
          <a:p>
            <a:r>
              <a:rPr lang="en-GB" dirty="0"/>
              <a:t>  </a:t>
            </a:r>
          </a:p>
        </p:txBody>
      </p:sp>
      <p:sp>
        <p:nvSpPr>
          <p:cNvPr id="13" name="Text Placeholder 12">
            <a:extLst>
              <a:ext uri="{FF2B5EF4-FFF2-40B4-BE49-F238E27FC236}">
                <a16:creationId xmlns:a16="http://schemas.microsoft.com/office/drawing/2014/main" id="{072AD946-2BC0-5973-EB5A-6F11E05DCAFA}"/>
              </a:ext>
            </a:extLst>
          </p:cNvPr>
          <p:cNvSpPr>
            <a:spLocks noGrp="1"/>
          </p:cNvSpPr>
          <p:nvPr>
            <p:ph type="body" sz="quarter" idx="14"/>
          </p:nvPr>
        </p:nvSpPr>
        <p:spPr>
          <a:xfrm>
            <a:off x="209576" y="5935085"/>
            <a:ext cx="8724848" cy="922915"/>
          </a:xfrm>
        </p:spPr>
        <p:txBody>
          <a:bodyPr/>
          <a:lstStyle/>
          <a:p>
            <a:pPr marL="0" indent="0">
              <a:lnSpc>
                <a:spcPct val="120000"/>
              </a:lnSpc>
              <a:buNone/>
            </a:pPr>
            <a:r>
              <a:rPr lang="en-GB" sz="2000" dirty="0">
                <a:solidFill>
                  <a:schemeClr val="bg1"/>
                </a:solidFill>
                <a:latin typeface="Arial" panose="020B0604020202020204" pitchFamily="34" charset="0"/>
                <a:cs typeface="Arial" panose="020B0604020202020204" pitchFamily="34" charset="0"/>
              </a:rPr>
              <a:t>Images created using </a:t>
            </a:r>
            <a:r>
              <a:rPr lang="en-GB" sz="2000" dirty="0" err="1">
                <a:solidFill>
                  <a:schemeClr val="bg1"/>
                </a:solidFill>
                <a:latin typeface="Arial" panose="020B0604020202020204" pitchFamily="34" charset="0"/>
                <a:cs typeface="Arial" panose="020B0604020202020204" pitchFamily="34" charset="0"/>
              </a:rPr>
              <a:t>Gogle</a:t>
            </a:r>
            <a:r>
              <a:rPr lang="en-GB" sz="2000" dirty="0">
                <a:solidFill>
                  <a:schemeClr val="bg1"/>
                </a:solidFill>
                <a:latin typeface="Arial" panose="020B0604020202020204" pitchFamily="34" charset="0"/>
                <a:cs typeface="Arial" panose="020B0604020202020204" pitchFamily="34" charset="0"/>
              </a:rPr>
              <a:t> Gemini, tweeted 21 Feb 2023 by Frank J Fleming, https://x.com/IMAO_/status/1760093853430710557/photo/1</a:t>
            </a:r>
            <a:endParaRPr lang="en-GB" sz="2800" dirty="0">
              <a:solidFill>
                <a:schemeClr val="bg1"/>
              </a:solidFill>
              <a:latin typeface="Arial" panose="020B0604020202020204" pitchFamily="34" charset="0"/>
              <a:cs typeface="Arial" panose="020B0604020202020204" pitchFamily="34" charset="0"/>
            </a:endParaRPr>
          </a:p>
          <a:p>
            <a:pPr marL="0" indent="0">
              <a:lnSpc>
                <a:spcPct val="100000"/>
              </a:lnSpc>
              <a:buNone/>
            </a:pPr>
            <a:endParaRPr lang="en-GB" sz="2400" dirty="0">
              <a:solidFill>
                <a:schemeClr val="bg1"/>
              </a:solidFill>
              <a:latin typeface="Arial" panose="020B0604020202020204" pitchFamily="34" charset="0"/>
              <a:cs typeface="Arial" panose="020B0604020202020204" pitchFamily="34" charset="0"/>
            </a:endParaRPr>
          </a:p>
        </p:txBody>
      </p:sp>
      <p:pic>
        <p:nvPicPr>
          <p:cNvPr id="5" name="Picture 4" descr="User asks Gemini to create an image of a pope. Gemini outputs two images of people wearing papal vestments: one is a brown-skinned woman, the other is a black-skinned man.  ">
            <a:extLst>
              <a:ext uri="{FF2B5EF4-FFF2-40B4-BE49-F238E27FC236}">
                <a16:creationId xmlns:a16="http://schemas.microsoft.com/office/drawing/2014/main" id="{2BA8B259-491A-4959-DAFC-9159AC06F14F}"/>
              </a:ext>
            </a:extLst>
          </p:cNvPr>
          <p:cNvPicPr>
            <a:picLocks noChangeAspect="1"/>
          </p:cNvPicPr>
          <p:nvPr/>
        </p:nvPicPr>
        <p:blipFill>
          <a:blip r:embed="rId3"/>
          <a:stretch>
            <a:fillRect/>
          </a:stretch>
        </p:blipFill>
        <p:spPr>
          <a:xfrm>
            <a:off x="1113108" y="1147019"/>
            <a:ext cx="6666323" cy="4788066"/>
          </a:xfrm>
          <a:prstGeom prst="rect">
            <a:avLst/>
          </a:prstGeom>
        </p:spPr>
      </p:pic>
    </p:spTree>
    <p:extLst>
      <p:ext uri="{BB962C8B-B14F-4D97-AF65-F5344CB8AC3E}">
        <p14:creationId xmlns:p14="http://schemas.microsoft.com/office/powerpoint/2010/main" val="9530579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6FDC550-F781-4341-9AAE-E85999499AC7}"/>
              </a:ext>
            </a:extLst>
          </p:cNvPr>
          <p:cNvSpPr txBox="1">
            <a:spLocks noGrp="1"/>
          </p:cNvSpPr>
          <p:nvPr>
            <p:ph type="title" idx="4294967295"/>
          </p:nvPr>
        </p:nvSpPr>
        <p:spPr>
          <a:xfrm flipH="1">
            <a:off x="455996" y="479073"/>
            <a:ext cx="8232007"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T</a:t>
            </a:r>
            <a:r>
              <a:rPr kumimoji="0" lang="en-GB" sz="36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ENANT SCREENING</a:t>
            </a:r>
          </a:p>
        </p:txBody>
      </p:sp>
      <p:sp>
        <p:nvSpPr>
          <p:cNvPr id="3" name="Content Placeholder 2">
            <a:extLst>
              <a:ext uri="{FF2B5EF4-FFF2-40B4-BE49-F238E27FC236}">
                <a16:creationId xmlns:a16="http://schemas.microsoft.com/office/drawing/2014/main" id="{8F1C3FBA-2DA3-513C-127E-39EE171C55A3}"/>
              </a:ext>
              <a:ext uri="{C183D7F6-B498-43B3-948B-1728B52AA6E4}">
                <adec:decorative xmlns:adec="http://schemas.microsoft.com/office/drawing/2017/decorative" val="1"/>
              </a:ext>
            </a:extLst>
          </p:cNvPr>
          <p:cNvSpPr>
            <a:spLocks noGrp="1"/>
          </p:cNvSpPr>
          <p:nvPr>
            <p:ph idx="1"/>
          </p:nvPr>
        </p:nvSpPr>
        <p:spPr/>
        <p:txBody>
          <a:bodyPr/>
          <a:lstStyle/>
          <a:p>
            <a:pPr marL="0" indent="0">
              <a:buNone/>
            </a:pPr>
            <a:r>
              <a:rPr lang="en-GB" dirty="0"/>
              <a:t> </a:t>
            </a:r>
          </a:p>
        </p:txBody>
      </p:sp>
      <p:pic>
        <p:nvPicPr>
          <p:cNvPr id="4" name="Picture 3" descr="A sofa with a cat-transporter on it that looks a bit like a house for a cat, and an orange cat looking out a little apprehensively from inside the cat-transporter.">
            <a:extLst>
              <a:ext uri="{FF2B5EF4-FFF2-40B4-BE49-F238E27FC236}">
                <a16:creationId xmlns:a16="http://schemas.microsoft.com/office/drawing/2014/main" id="{C5389992-40B1-0440-9DC6-25240DC77E75}"/>
              </a:ext>
            </a:extLst>
          </p:cNvPr>
          <p:cNvPicPr>
            <a:picLocks noChangeAspect="1"/>
          </p:cNvPicPr>
          <p:nvPr/>
        </p:nvPicPr>
        <p:blipFill>
          <a:blip r:embed="rId3"/>
          <a:stretch>
            <a:fillRect/>
          </a:stretch>
        </p:blipFill>
        <p:spPr>
          <a:xfrm>
            <a:off x="1355272" y="1279709"/>
            <a:ext cx="6058668" cy="4329788"/>
          </a:xfrm>
          <a:prstGeom prst="rect">
            <a:avLst/>
          </a:prstGeom>
        </p:spPr>
      </p:pic>
      <p:pic>
        <p:nvPicPr>
          <p:cNvPr id="8" name="Picture 7" descr="Logo for Creative commons CC-BY licence.">
            <a:extLst>
              <a:ext uri="{FF2B5EF4-FFF2-40B4-BE49-F238E27FC236}">
                <a16:creationId xmlns:a16="http://schemas.microsoft.com/office/drawing/2014/main" id="{49AFAF9D-B1F6-3150-1040-E4D6F9257BD0}"/>
              </a:ext>
            </a:extLst>
          </p:cNvPr>
          <p:cNvPicPr>
            <a:picLocks noChangeAspect="1"/>
          </p:cNvPicPr>
          <p:nvPr/>
        </p:nvPicPr>
        <p:blipFill>
          <a:blip r:embed="rId4"/>
          <a:stretch>
            <a:fillRect/>
          </a:stretch>
        </p:blipFill>
        <p:spPr>
          <a:xfrm>
            <a:off x="1704814" y="5955341"/>
            <a:ext cx="604433" cy="295854"/>
          </a:xfrm>
          <a:prstGeom prst="rect">
            <a:avLst/>
          </a:prstGeom>
        </p:spPr>
      </p:pic>
      <p:sp>
        <p:nvSpPr>
          <p:cNvPr id="5" name="TextBox 4"/>
          <p:cNvSpPr txBox="1"/>
          <p:nvPr/>
        </p:nvSpPr>
        <p:spPr>
          <a:xfrm>
            <a:off x="144378" y="4288715"/>
            <a:ext cx="8999621" cy="2308324"/>
          </a:xfrm>
          <a:prstGeom prst="rect">
            <a:avLst/>
          </a:prstGeom>
          <a:noFill/>
        </p:spPr>
        <p:txBody>
          <a:bodyPr wrap="square" rtlCol="0">
            <a:spAutoFit/>
          </a:bodyPr>
          <a:lstStyle/>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Photo of Ritz </a:t>
            </a:r>
            <a:r>
              <a:rPr lang="en-GB" dirty="0">
                <a:latin typeface="Arial" panose="020B0604020202020204" pitchFamily="34" charset="0"/>
                <a:cs typeface="Arial" panose="020B0604020202020204" pitchFamily="34" charset="0"/>
              </a:rPr>
              <a:t>             Kirk Johnson / </a:t>
            </a:r>
            <a:r>
              <a:rPr lang="en-GB" dirty="0" err="1">
                <a:latin typeface="Arial" panose="020B0604020202020204" pitchFamily="34" charset="0"/>
                <a:cs typeface="Arial" panose="020B0604020202020204" pitchFamily="34" charset="0"/>
              </a:rPr>
              <a:t>kaj</a:t>
            </a:r>
            <a:r>
              <a:rPr lang="en-GB" dirty="0">
                <a:latin typeface="Arial" panose="020B0604020202020204" pitchFamily="34" charset="0"/>
                <a:cs typeface="Arial" panose="020B0604020202020204" pitchFamily="34" charset="0"/>
              </a:rPr>
              <a:t> on Flickr, https://www.flickr.com/photos/kaj64/51984570202</a:t>
            </a:r>
          </a:p>
        </p:txBody>
      </p:sp>
    </p:spTree>
    <p:extLst>
      <p:ext uri="{BB962C8B-B14F-4D97-AF65-F5344CB8AC3E}">
        <p14:creationId xmlns:p14="http://schemas.microsoft.com/office/powerpoint/2010/main" val="16991510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DA5A82-8FC4-41E0-AE3C-A721A68D7896}"/>
              </a:ext>
            </a:extLst>
          </p:cNvPr>
          <p:cNvSpPr txBox="1">
            <a:spLocks noGrp="1"/>
          </p:cNvSpPr>
          <p:nvPr>
            <p:ph type="title" idx="4294967295"/>
          </p:nvPr>
        </p:nvSpPr>
        <p:spPr>
          <a:xfrm flipH="1">
            <a:off x="455995" y="494389"/>
            <a:ext cx="8232007" cy="5847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3200" dirty="0">
                <a:latin typeface="Arial" panose="020B0604020202020204" pitchFamily="34" charset="0"/>
                <a:ea typeface="+mn-ea"/>
                <a:cs typeface="Arial" panose="020B0604020202020204" pitchFamily="34" charset="0"/>
              </a:rPr>
              <a:t>Tenant screening - background</a:t>
            </a:r>
            <a:endParaRPr kumimoji="0" lang="en-GB" sz="32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pic>
        <p:nvPicPr>
          <p:cNvPr id="5" name="Content Placeholder 4">
            <a:extLst>
              <a:ext uri="{FF2B5EF4-FFF2-40B4-BE49-F238E27FC236}">
                <a16:creationId xmlns:a16="http://schemas.microsoft.com/office/drawing/2014/main" id="{155C0BE9-8A23-4E42-9B0E-17952D735915}"/>
              </a:ext>
              <a:ext uri="{C183D7F6-B498-43B3-948B-1728B52AA6E4}">
                <adec:decorative xmlns:adec="http://schemas.microsoft.com/office/drawing/2017/decorative" val="1"/>
              </a:ext>
            </a:extLst>
          </p:cNvPr>
          <p:cNvPicPr>
            <a:picLocks noGrp="1" noChangeAspect="1"/>
          </p:cNvPicPr>
          <p:nvPr>
            <p:ph idx="1"/>
          </p:nvPr>
        </p:nvPicPr>
        <p:blipFill>
          <a:blip r:embed="rId3"/>
          <a:stretch>
            <a:fillRect/>
          </a:stretch>
        </p:blipFill>
        <p:spPr>
          <a:xfrm>
            <a:off x="1520668" y="2699471"/>
            <a:ext cx="6102664" cy="2838596"/>
          </a:xfrm>
        </p:spPr>
      </p:pic>
      <p:sp>
        <p:nvSpPr>
          <p:cNvPr id="2" name="TextBox 1">
            <a:extLst>
              <a:ext uri="{FF2B5EF4-FFF2-40B4-BE49-F238E27FC236}">
                <a16:creationId xmlns:a16="http://schemas.microsoft.com/office/drawing/2014/main" id="{E392E8C5-CB47-41AB-AAF9-3514716FAFE6}"/>
              </a:ext>
            </a:extLst>
          </p:cNvPr>
          <p:cNvSpPr txBox="1"/>
          <p:nvPr/>
        </p:nvSpPr>
        <p:spPr>
          <a:xfrm>
            <a:off x="285774" y="1203008"/>
            <a:ext cx="8572452" cy="5369932"/>
          </a:xfrm>
          <a:prstGeom prst="rect">
            <a:avLst/>
          </a:prstGeom>
          <a:noFill/>
        </p:spPr>
        <p:txBody>
          <a:bodyPr wrap="square" rtlCol="0">
            <a:spAutoFit/>
          </a:bodyPr>
          <a:lstStyle/>
          <a:p>
            <a:pPr>
              <a:lnSpc>
                <a:spcPct val="120000"/>
              </a:lnSpc>
            </a:pPr>
            <a:r>
              <a:rPr lang="en-GB" sz="2400" dirty="0">
                <a:solidFill>
                  <a:schemeClr val="bg1"/>
                </a:solidFill>
                <a:latin typeface="Arial" panose="020B0604020202020204" pitchFamily="34" charset="0"/>
                <a:cs typeface="Arial" panose="020B0604020202020204" pitchFamily="34" charset="0"/>
              </a:rPr>
              <a:t>Why? From survey of TransUnion customers</a:t>
            </a:r>
          </a:p>
          <a:p>
            <a:pPr marL="342900" indent="-342900">
              <a:lnSpc>
                <a:spcPct val="120000"/>
              </a:lnSpc>
              <a:buFontTx/>
              <a:buChar char="-"/>
            </a:pPr>
            <a:r>
              <a:rPr lang="en-GB" sz="2400" dirty="0">
                <a:solidFill>
                  <a:schemeClr val="bg1"/>
                </a:solidFill>
                <a:latin typeface="Arial" panose="020B0604020202020204" pitchFamily="34" charset="0"/>
                <a:cs typeface="Arial" panose="020B0604020202020204" pitchFamily="34" charset="0"/>
              </a:rPr>
              <a:t>Eviction from about 4% of rental properties </a:t>
            </a:r>
          </a:p>
          <a:p>
            <a:pPr marL="342900" indent="-342900">
              <a:lnSpc>
                <a:spcPct val="120000"/>
              </a:lnSpc>
              <a:buFontTx/>
              <a:buChar char="-"/>
            </a:pPr>
            <a:r>
              <a:rPr lang="en-GB" sz="2400" dirty="0">
                <a:solidFill>
                  <a:schemeClr val="bg1"/>
                </a:solidFill>
                <a:latin typeface="Arial" panose="020B0604020202020204" pitchFamily="34" charset="0"/>
                <a:cs typeface="Arial" panose="020B0604020202020204" pitchFamily="34" charset="0"/>
              </a:rPr>
              <a:t>Average cost of eviction to property owner $5,000</a:t>
            </a:r>
          </a:p>
          <a:p>
            <a:pPr>
              <a:lnSpc>
                <a:spcPct val="120000"/>
              </a:lnSpc>
            </a:pPr>
            <a:endParaRPr lang="en-GB" sz="2400" dirty="0">
              <a:solidFill>
                <a:schemeClr val="bg1"/>
              </a:solidFill>
              <a:latin typeface="Arial" panose="020B0604020202020204" pitchFamily="34" charset="0"/>
              <a:cs typeface="Arial" panose="020B0604020202020204" pitchFamily="34" charset="0"/>
            </a:endParaRPr>
          </a:p>
          <a:p>
            <a:pPr>
              <a:lnSpc>
                <a:spcPct val="120000"/>
              </a:lnSpc>
            </a:pPr>
            <a:r>
              <a:rPr lang="en-GB" sz="2400" dirty="0">
                <a:solidFill>
                  <a:schemeClr val="bg1"/>
                </a:solidFill>
                <a:latin typeface="Arial" panose="020B0604020202020204" pitchFamily="34" charset="0"/>
                <a:cs typeface="Arial" panose="020B0604020202020204" pitchFamily="34" charset="0"/>
              </a:rPr>
              <a:t>TransUnion’s ResidentScore</a:t>
            </a:r>
          </a:p>
          <a:p>
            <a:pPr>
              <a:lnSpc>
                <a:spcPct val="120000"/>
              </a:lnSpc>
            </a:pPr>
            <a:r>
              <a:rPr lang="en-GB" sz="2400" dirty="0">
                <a:solidFill>
                  <a:schemeClr val="bg1"/>
                </a:solidFill>
                <a:latin typeface="Arial" panose="020B0604020202020204" pitchFamily="34" charset="0"/>
                <a:cs typeface="Arial" panose="020B0604020202020204" pitchFamily="34" charset="0"/>
              </a:rPr>
              <a:t>- Uses machine learning: input includes criminal record, previous tenancy disputes</a:t>
            </a:r>
          </a:p>
          <a:p>
            <a:pPr>
              <a:lnSpc>
                <a:spcPct val="120000"/>
              </a:lnSpc>
            </a:pPr>
            <a:r>
              <a:rPr lang="en-GB" sz="2400" dirty="0">
                <a:solidFill>
                  <a:schemeClr val="bg1"/>
                </a:solidFill>
                <a:latin typeface="Arial" panose="020B0604020202020204" pitchFamily="34" charset="0"/>
                <a:cs typeface="Arial" panose="020B0604020202020204" pitchFamily="34" charset="0"/>
              </a:rPr>
              <a:t>- Fast, &amp; better predictor than just using credit rating</a:t>
            </a:r>
          </a:p>
          <a:p>
            <a:pPr>
              <a:lnSpc>
                <a:spcPct val="120000"/>
              </a:lnSpc>
            </a:pPr>
            <a:r>
              <a:rPr lang="en-GB" sz="2400" dirty="0">
                <a:solidFill>
                  <a:schemeClr val="bg1"/>
                </a:solidFill>
                <a:latin typeface="Arial" panose="020B0604020202020204" pitchFamily="34" charset="0"/>
                <a:cs typeface="Arial" panose="020B0604020202020204" pitchFamily="34" charset="0"/>
              </a:rPr>
              <a:t>- 0.09% with score &gt; 720 had eviction/skip, </a:t>
            </a:r>
          </a:p>
          <a:p>
            <a:pPr>
              <a:lnSpc>
                <a:spcPct val="120000"/>
              </a:lnSpc>
            </a:pPr>
            <a:r>
              <a:rPr lang="en-GB" sz="2400" dirty="0">
                <a:solidFill>
                  <a:schemeClr val="bg1"/>
                </a:solidFill>
                <a:latin typeface="Arial" panose="020B0604020202020204" pitchFamily="34" charset="0"/>
                <a:cs typeface="Arial" panose="020B0604020202020204" pitchFamily="34" charset="0"/>
              </a:rPr>
              <a:t>    28.79% with score &lt; 520</a:t>
            </a:r>
          </a:p>
          <a:p>
            <a:pPr>
              <a:lnSpc>
                <a:spcPct val="120000"/>
              </a:lnSpc>
            </a:pPr>
            <a:r>
              <a:rPr lang="en-GB" sz="2400" dirty="0">
                <a:solidFill>
                  <a:schemeClr val="bg1"/>
                </a:solidFill>
                <a:latin typeface="Arial" panose="020B0604020202020204" pitchFamily="34" charset="0"/>
                <a:cs typeface="Arial" panose="020B0604020202020204" pitchFamily="34" charset="0"/>
              </a:rPr>
              <a:t>							</a:t>
            </a:r>
          </a:p>
          <a:p>
            <a:pPr>
              <a:lnSpc>
                <a:spcPct val="120000"/>
              </a:lnSpc>
            </a:pPr>
            <a:r>
              <a:rPr lang="en-GB" sz="2400" dirty="0">
                <a:solidFill>
                  <a:schemeClr val="bg1"/>
                </a:solidFill>
                <a:latin typeface="Arial" panose="020B0604020202020204" pitchFamily="34" charset="0"/>
                <a:cs typeface="Arial" panose="020B0604020202020204" pitchFamily="34" charset="0"/>
              </a:rPr>
              <a:t>Source: TransUnion, 2019</a:t>
            </a:r>
          </a:p>
        </p:txBody>
      </p:sp>
    </p:spTree>
    <p:extLst>
      <p:ext uri="{BB962C8B-B14F-4D97-AF65-F5344CB8AC3E}">
        <p14:creationId xmlns:p14="http://schemas.microsoft.com/office/powerpoint/2010/main" val="34808058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a:extLst>
            <a:ext uri="{FF2B5EF4-FFF2-40B4-BE49-F238E27FC236}">
              <a16:creationId xmlns:a16="http://schemas.microsoft.com/office/drawing/2014/main" id="{93CDD0B8-EB83-9C9E-31F4-67211C9BB70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744FE98-9341-494D-9304-B5301C236157}"/>
              </a:ext>
            </a:extLst>
          </p:cNvPr>
          <p:cNvSpPr txBox="1">
            <a:spLocks noGrp="1"/>
          </p:cNvSpPr>
          <p:nvPr>
            <p:ph type="title" idx="4294967295"/>
          </p:nvPr>
        </p:nvSpPr>
        <p:spPr>
          <a:xfrm flipH="1">
            <a:off x="455995" y="577516"/>
            <a:ext cx="8232007" cy="5847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Some sources of unwanted bias</a:t>
            </a:r>
          </a:p>
        </p:txBody>
      </p:sp>
      <p:sp>
        <p:nvSpPr>
          <p:cNvPr id="3" name="Content Placeholder 2">
            <a:extLst>
              <a:ext uri="{FF2B5EF4-FFF2-40B4-BE49-F238E27FC236}">
                <a16:creationId xmlns:a16="http://schemas.microsoft.com/office/drawing/2014/main" id="{346C960C-65A8-9973-1EB9-44CBB1195F81}"/>
              </a:ext>
              <a:ext uri="{C183D7F6-B498-43B3-948B-1728B52AA6E4}">
                <adec:decorative xmlns:adec="http://schemas.microsoft.com/office/drawing/2017/decorative" val="1"/>
              </a:ext>
            </a:extLst>
          </p:cNvPr>
          <p:cNvSpPr>
            <a:spLocks noGrp="1"/>
          </p:cNvSpPr>
          <p:nvPr>
            <p:ph idx="1"/>
          </p:nvPr>
        </p:nvSpPr>
        <p:spPr/>
        <p:txBody>
          <a:bodyPr/>
          <a:lstStyle/>
          <a:p>
            <a:pPr marL="0" indent="0">
              <a:buNone/>
            </a:pPr>
            <a:r>
              <a:rPr lang="en-GB" dirty="0"/>
              <a:t> </a:t>
            </a:r>
          </a:p>
        </p:txBody>
      </p:sp>
      <p:sp>
        <p:nvSpPr>
          <p:cNvPr id="2" name="TextBox 1">
            <a:extLst>
              <a:ext uri="{FF2B5EF4-FFF2-40B4-BE49-F238E27FC236}">
                <a16:creationId xmlns:a16="http://schemas.microsoft.com/office/drawing/2014/main" id="{3BC8817E-3784-00FD-D60B-7A5CAA6A7D8B}"/>
              </a:ext>
            </a:extLst>
          </p:cNvPr>
          <p:cNvSpPr txBox="1"/>
          <p:nvPr/>
        </p:nvSpPr>
        <p:spPr>
          <a:xfrm>
            <a:off x="571549" y="1319933"/>
            <a:ext cx="8572451" cy="4033605"/>
          </a:xfrm>
          <a:prstGeom prst="rect">
            <a:avLst/>
          </a:prstGeom>
          <a:noFill/>
        </p:spPr>
        <p:txBody>
          <a:bodyPr wrap="square" rtlCol="0">
            <a:spAutoFit/>
          </a:bodyPr>
          <a:lstStyle/>
          <a:p>
            <a:pPr marL="457200" indent="-457200">
              <a:lnSpc>
                <a:spcPct val="120000"/>
              </a:lnSpc>
              <a:buFontTx/>
              <a:buChar char="-"/>
            </a:pPr>
            <a:r>
              <a:rPr lang="en-GB" sz="2800" dirty="0">
                <a:solidFill>
                  <a:schemeClr val="bg1"/>
                </a:solidFill>
                <a:latin typeface="Arial" panose="020B0604020202020204" pitchFamily="34" charset="0"/>
                <a:cs typeface="Arial" panose="020B0604020202020204" pitchFamily="34" charset="0"/>
              </a:rPr>
              <a:t>inaccurate / unrepresentative input data </a:t>
            </a:r>
          </a:p>
          <a:p>
            <a:pPr marL="914400" lvl="1" indent="-457200">
              <a:lnSpc>
                <a:spcPct val="120000"/>
              </a:lnSpc>
              <a:buFontTx/>
              <a:buChar char="-"/>
            </a:pPr>
            <a:r>
              <a:rPr lang="en-GB" sz="2400" dirty="0">
                <a:solidFill>
                  <a:schemeClr val="bg1"/>
                </a:solidFill>
                <a:latin typeface="Arial" panose="020B0604020202020204" pitchFamily="34" charset="0"/>
                <a:cs typeface="Arial" panose="020B0604020202020204" pitchFamily="34" charset="0"/>
              </a:rPr>
              <a:t>historical &amp; societal bias; unrepresentative sampling; </a:t>
            </a:r>
          </a:p>
          <a:p>
            <a:pPr lvl="1">
              <a:lnSpc>
                <a:spcPct val="120000"/>
              </a:lnSpc>
            </a:pPr>
            <a:r>
              <a:rPr lang="en-GB" sz="2400" dirty="0">
                <a:solidFill>
                  <a:schemeClr val="bg1"/>
                </a:solidFill>
                <a:latin typeface="Arial" panose="020B0604020202020204" pitchFamily="34" charset="0"/>
                <a:cs typeface="Arial" panose="020B0604020202020204" pitchFamily="34" charset="0"/>
              </a:rPr>
              <a:t>	poor proxy</a:t>
            </a:r>
          </a:p>
          <a:p>
            <a:pPr>
              <a:lnSpc>
                <a:spcPct val="120000"/>
              </a:lnSpc>
            </a:pPr>
            <a:r>
              <a:rPr lang="en-GB" sz="2800" dirty="0">
                <a:solidFill>
                  <a:schemeClr val="bg1"/>
                </a:solidFill>
                <a:latin typeface="Arial" panose="020B0604020202020204" pitchFamily="34" charset="0"/>
                <a:cs typeface="Arial" panose="020B0604020202020204" pitchFamily="34" charset="0"/>
              </a:rPr>
              <a:t>-	inaccurate / unrepresentative labelling</a:t>
            </a:r>
          </a:p>
          <a:p>
            <a:pPr>
              <a:lnSpc>
                <a:spcPct val="120000"/>
              </a:lnSpc>
            </a:pPr>
            <a:r>
              <a:rPr lang="en-GB" sz="2800" dirty="0">
                <a:solidFill>
                  <a:schemeClr val="bg1"/>
                </a:solidFill>
                <a:latin typeface="Arial" panose="020B0604020202020204" pitchFamily="34" charset="0"/>
                <a:cs typeface="Arial" panose="020B0604020202020204" pitchFamily="34" charset="0"/>
              </a:rPr>
              <a:t>- 	bias magnification by some models</a:t>
            </a:r>
          </a:p>
          <a:p>
            <a:pPr>
              <a:lnSpc>
                <a:spcPct val="120000"/>
              </a:lnSpc>
            </a:pPr>
            <a:r>
              <a:rPr lang="en-GB" sz="2800" dirty="0">
                <a:solidFill>
                  <a:schemeClr val="bg1"/>
                </a:solidFill>
                <a:latin typeface="Arial" panose="020B0604020202020204" pitchFamily="34" charset="0"/>
                <a:cs typeface="Arial" panose="020B0604020202020204" pitchFamily="34" charset="0"/>
              </a:rPr>
              <a:t>- 	bias feedback loop </a:t>
            </a:r>
          </a:p>
          <a:p>
            <a:pPr marL="457200" indent="-457200">
              <a:lnSpc>
                <a:spcPct val="120000"/>
              </a:lnSpc>
              <a:buFontTx/>
              <a:buChar char="-"/>
            </a:pPr>
            <a:r>
              <a:rPr lang="en-GB" sz="2800" dirty="0">
                <a:solidFill>
                  <a:schemeClr val="bg1"/>
                </a:solidFill>
                <a:latin typeface="Arial" panose="020B0604020202020204" pitchFamily="34" charset="0"/>
                <a:cs typeface="Arial" panose="020B0604020202020204" pitchFamily="34" charset="0"/>
              </a:rPr>
              <a:t>gaming by users </a:t>
            </a:r>
          </a:p>
          <a:p>
            <a:pPr marL="457200" indent="-457200">
              <a:lnSpc>
                <a:spcPct val="120000"/>
              </a:lnSpc>
              <a:buFontTx/>
              <a:buChar char="-"/>
            </a:pPr>
            <a:r>
              <a:rPr lang="en-GB" sz="2800" dirty="0">
                <a:solidFill>
                  <a:schemeClr val="bg1"/>
                </a:solidFill>
                <a:latin typeface="Arial" panose="020B0604020202020204" pitchFamily="34" charset="0"/>
                <a:cs typeface="Arial" panose="020B0604020202020204" pitchFamily="34" charset="0"/>
              </a:rPr>
              <a:t>different impact of same algorithmic outcome</a:t>
            </a:r>
          </a:p>
        </p:txBody>
      </p:sp>
    </p:spTree>
    <p:extLst>
      <p:ext uri="{BB962C8B-B14F-4D97-AF65-F5344CB8AC3E}">
        <p14:creationId xmlns:p14="http://schemas.microsoft.com/office/powerpoint/2010/main" val="5721342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DA5A82-8FC4-41E0-AE3C-A721A68D7896}"/>
              </a:ext>
            </a:extLst>
          </p:cNvPr>
          <p:cNvSpPr txBox="1">
            <a:spLocks noGrp="1"/>
          </p:cNvSpPr>
          <p:nvPr>
            <p:ph type="title" idx="4294967295"/>
          </p:nvPr>
        </p:nvSpPr>
        <p:spPr>
          <a:xfrm flipH="1">
            <a:off x="455995" y="494389"/>
            <a:ext cx="8232007"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3600" dirty="0">
                <a:latin typeface="Arial" panose="020B0604020202020204" pitchFamily="34" charset="0"/>
                <a:ea typeface="+mn-ea"/>
                <a:cs typeface="Arial" panose="020B0604020202020204" pitchFamily="34" charset="0"/>
              </a:rPr>
              <a:t>Tenant screening: suggestions?</a:t>
            </a:r>
            <a:endParaRPr kumimoji="0" lang="en-GB" sz="3600" b="0" i="0" u="none" strike="noStrike" kern="1200" cap="none" spc="0" normalizeH="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pic>
        <p:nvPicPr>
          <p:cNvPr id="5" name="Content Placeholder 4">
            <a:extLst>
              <a:ext uri="{FF2B5EF4-FFF2-40B4-BE49-F238E27FC236}">
                <a16:creationId xmlns:a16="http://schemas.microsoft.com/office/drawing/2014/main" id="{155C0BE9-8A23-4E42-9B0E-17952D735915}"/>
              </a:ext>
              <a:ext uri="{C183D7F6-B498-43B3-948B-1728B52AA6E4}">
                <adec:decorative xmlns:adec="http://schemas.microsoft.com/office/drawing/2017/decorative" val="1"/>
              </a:ext>
            </a:extLst>
          </p:cNvPr>
          <p:cNvPicPr>
            <a:picLocks noGrp="1" noChangeAspect="1"/>
          </p:cNvPicPr>
          <p:nvPr>
            <p:ph idx="1"/>
          </p:nvPr>
        </p:nvPicPr>
        <p:blipFill>
          <a:blip r:embed="rId3"/>
          <a:stretch>
            <a:fillRect/>
          </a:stretch>
        </p:blipFill>
        <p:spPr>
          <a:xfrm>
            <a:off x="1520668" y="2699471"/>
            <a:ext cx="6102664" cy="2838596"/>
          </a:xfrm>
        </p:spPr>
      </p:pic>
      <p:sp>
        <p:nvSpPr>
          <p:cNvPr id="7" name="TextBox 6">
            <a:extLst>
              <a:ext uri="{FF2B5EF4-FFF2-40B4-BE49-F238E27FC236}">
                <a16:creationId xmlns:a16="http://schemas.microsoft.com/office/drawing/2014/main" id="{3C0B015A-2C9C-AC69-B7A2-CE1A62D0933D}"/>
              </a:ext>
            </a:extLst>
          </p:cNvPr>
          <p:cNvSpPr txBox="1"/>
          <p:nvPr/>
        </p:nvSpPr>
        <p:spPr>
          <a:xfrm>
            <a:off x="455995" y="1589026"/>
            <a:ext cx="8455531" cy="4993868"/>
          </a:xfrm>
          <a:prstGeom prst="rect">
            <a:avLst/>
          </a:prstGeom>
          <a:noFill/>
        </p:spPr>
        <p:txBody>
          <a:bodyPr wrap="square">
            <a:spAutoFit/>
          </a:bodyPr>
          <a:lstStyle/>
          <a:p>
            <a:pPr>
              <a:lnSpc>
                <a:spcPct val="120000"/>
              </a:lnSpc>
            </a:pPr>
            <a:r>
              <a:rPr lang="en-US" sz="2800" dirty="0">
                <a:solidFill>
                  <a:schemeClr val="bg1"/>
                </a:solidFill>
                <a:latin typeface="Arial" panose="020B0604020202020204" pitchFamily="34" charset="0"/>
                <a:cs typeface="Arial" panose="020B0604020202020204" pitchFamily="34" charset="0"/>
              </a:rPr>
              <a:t>Public comment by 15 State Attorneys General recommending regulations for tenant screening, 2023</a:t>
            </a:r>
          </a:p>
          <a:p>
            <a:pPr>
              <a:lnSpc>
                <a:spcPct val="120000"/>
              </a:lnSpc>
            </a:pPr>
            <a:endParaRPr lang="en-US" sz="2800" dirty="0">
              <a:solidFill>
                <a:schemeClr val="bg1"/>
              </a:solidFill>
              <a:latin typeface="Arial" panose="020B0604020202020204" pitchFamily="34" charset="0"/>
              <a:cs typeface="Arial" panose="020B0604020202020204" pitchFamily="34" charset="0"/>
            </a:endParaRPr>
          </a:p>
          <a:p>
            <a:pPr>
              <a:lnSpc>
                <a:spcPct val="120000"/>
              </a:lnSpc>
            </a:pPr>
            <a:r>
              <a:rPr lang="en-US" sz="2800" dirty="0">
                <a:solidFill>
                  <a:schemeClr val="bg1"/>
                </a:solidFill>
                <a:latin typeface="Arial" panose="020B0604020202020204" pitchFamily="34" charset="0"/>
                <a:cs typeface="Arial" panose="020B0604020202020204" pitchFamily="34" charset="0"/>
              </a:rPr>
              <a:t>Suggestions?</a:t>
            </a:r>
          </a:p>
          <a:p>
            <a:pPr>
              <a:lnSpc>
                <a:spcPct val="120000"/>
              </a:lnSpc>
            </a:pPr>
            <a:endParaRPr lang="en-US" sz="2800" dirty="0">
              <a:solidFill>
                <a:schemeClr val="bg1"/>
              </a:solidFill>
              <a:latin typeface="Arial" panose="020B0604020202020204" pitchFamily="34" charset="0"/>
              <a:cs typeface="Arial" panose="020B0604020202020204" pitchFamily="34" charset="0"/>
            </a:endParaRPr>
          </a:p>
          <a:p>
            <a:pPr>
              <a:lnSpc>
                <a:spcPct val="120000"/>
              </a:lnSpc>
            </a:pPr>
            <a:r>
              <a:rPr lang="en-US" sz="2400" dirty="0">
                <a:solidFill>
                  <a:schemeClr val="bg1"/>
                </a:solidFill>
                <a:latin typeface="Arial" panose="020B0604020202020204" pitchFamily="34" charset="0"/>
                <a:cs typeface="Arial" panose="020B0604020202020204" pitchFamily="34" charset="0"/>
              </a:rPr>
              <a:t>(Already illegal to discriminate on basis of race,</a:t>
            </a:r>
          </a:p>
          <a:p>
            <a:pPr>
              <a:lnSpc>
                <a:spcPct val="120000"/>
              </a:lnSpc>
            </a:pPr>
            <a:r>
              <a:rPr lang="en-US" sz="2400" dirty="0">
                <a:solidFill>
                  <a:schemeClr val="bg1"/>
                </a:solidFill>
                <a:latin typeface="Arial" panose="020B0604020202020204" pitchFamily="34" charset="0"/>
                <a:cs typeface="Arial" panose="020B0604020202020204" pitchFamily="34" charset="0"/>
              </a:rPr>
              <a:t>Already requirement to validate input data.</a:t>
            </a:r>
          </a:p>
          <a:p>
            <a:pPr>
              <a:lnSpc>
                <a:spcPct val="120000"/>
              </a:lnSpc>
            </a:pPr>
            <a:r>
              <a:rPr lang="en-US" sz="2400" dirty="0">
                <a:solidFill>
                  <a:schemeClr val="bg1"/>
                </a:solidFill>
                <a:latin typeface="Arial" panose="020B0604020202020204" pitchFamily="34" charset="0"/>
                <a:cs typeface="Arial" panose="020B0604020202020204" pitchFamily="34" charset="0"/>
              </a:rPr>
              <a:t>TransUnion paid $23m in 2023 to settle case.)</a:t>
            </a:r>
          </a:p>
          <a:p>
            <a:pPr>
              <a:lnSpc>
                <a:spcPct val="120000"/>
              </a:lnSpc>
            </a:pPr>
            <a:endParaRPr lang="en-GB" sz="2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890725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a:extLst>
            <a:ext uri="{FF2B5EF4-FFF2-40B4-BE49-F238E27FC236}">
              <a16:creationId xmlns:a16="http://schemas.microsoft.com/office/drawing/2014/main" id="{BFE2747D-78C6-E3E8-16E6-42A265F34CE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26E8D87-8F71-384E-1B3F-83C2846314F2}"/>
              </a:ext>
            </a:extLst>
          </p:cNvPr>
          <p:cNvSpPr txBox="1">
            <a:spLocks noGrp="1"/>
          </p:cNvSpPr>
          <p:nvPr>
            <p:ph type="title" idx="4294967295"/>
          </p:nvPr>
        </p:nvSpPr>
        <p:spPr>
          <a:xfrm flipH="1">
            <a:off x="455995" y="494389"/>
            <a:ext cx="8232007"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3600" dirty="0">
                <a:latin typeface="Arial" panose="020B0604020202020204" pitchFamily="34" charset="0"/>
                <a:ea typeface="+mn-ea"/>
                <a:cs typeface="Arial" panose="020B0604020202020204" pitchFamily="34" charset="0"/>
              </a:rPr>
              <a:t>Tenant screening recommendations</a:t>
            </a:r>
            <a:endParaRPr kumimoji="0" lang="en-GB" sz="3600" b="0" i="0" u="none" strike="noStrike" kern="1200" cap="none" spc="0" normalizeH="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pic>
        <p:nvPicPr>
          <p:cNvPr id="5" name="Content Placeholder 4">
            <a:extLst>
              <a:ext uri="{FF2B5EF4-FFF2-40B4-BE49-F238E27FC236}">
                <a16:creationId xmlns:a16="http://schemas.microsoft.com/office/drawing/2014/main" id="{49A41342-D677-5690-7EEF-342156C4ABA8}"/>
              </a:ext>
              <a:ext uri="{C183D7F6-B498-43B3-948B-1728B52AA6E4}">
                <adec:decorative xmlns:adec="http://schemas.microsoft.com/office/drawing/2017/decorative" val="1"/>
              </a:ext>
            </a:extLst>
          </p:cNvPr>
          <p:cNvPicPr>
            <a:picLocks noGrp="1" noChangeAspect="1"/>
          </p:cNvPicPr>
          <p:nvPr>
            <p:ph idx="1"/>
          </p:nvPr>
        </p:nvPicPr>
        <p:blipFill>
          <a:blip r:embed="rId3"/>
          <a:stretch>
            <a:fillRect/>
          </a:stretch>
        </p:blipFill>
        <p:spPr>
          <a:xfrm>
            <a:off x="1520668" y="2699471"/>
            <a:ext cx="6102664" cy="2838596"/>
          </a:xfrm>
        </p:spPr>
      </p:pic>
      <p:sp>
        <p:nvSpPr>
          <p:cNvPr id="7" name="TextBox 6">
            <a:extLst>
              <a:ext uri="{FF2B5EF4-FFF2-40B4-BE49-F238E27FC236}">
                <a16:creationId xmlns:a16="http://schemas.microsoft.com/office/drawing/2014/main" id="{7F184873-C990-5157-0D2C-AA4D6CFCBE5B}"/>
              </a:ext>
            </a:extLst>
          </p:cNvPr>
          <p:cNvSpPr txBox="1"/>
          <p:nvPr/>
        </p:nvSpPr>
        <p:spPr>
          <a:xfrm>
            <a:off x="455995" y="1214022"/>
            <a:ext cx="8455531" cy="5806398"/>
          </a:xfrm>
          <a:prstGeom prst="rect">
            <a:avLst/>
          </a:prstGeom>
          <a:noFill/>
        </p:spPr>
        <p:txBody>
          <a:bodyPr wrap="square">
            <a:spAutoFit/>
          </a:bodyPr>
          <a:lstStyle/>
          <a:p>
            <a:pPr>
              <a:lnSpc>
                <a:spcPct val="120000"/>
              </a:lnSpc>
            </a:pPr>
            <a:r>
              <a:rPr lang="en-GB" sz="2400" dirty="0">
                <a:solidFill>
                  <a:schemeClr val="bg1"/>
                </a:solidFill>
                <a:latin typeface="Arial" panose="020B0604020202020204" pitchFamily="34" charset="0"/>
                <a:cs typeface="Arial" panose="020B0604020202020204" pitchFamily="34" charset="0"/>
              </a:rPr>
              <a:t>- 	Some types of input data not allowed</a:t>
            </a:r>
          </a:p>
          <a:p>
            <a:pPr marL="457200" indent="-457200">
              <a:lnSpc>
                <a:spcPct val="120000"/>
              </a:lnSpc>
              <a:buFontTx/>
              <a:buChar char="-"/>
            </a:pPr>
            <a:r>
              <a:rPr lang="en-GB" sz="2400" dirty="0">
                <a:solidFill>
                  <a:schemeClr val="bg1"/>
                </a:solidFill>
                <a:latin typeface="Arial" panose="020B0604020202020204" pitchFamily="34" charset="0"/>
                <a:cs typeface="Arial" panose="020B0604020202020204" pitchFamily="34" charset="0"/>
              </a:rPr>
              <a:t>Rejected tenant gets free copy of report, and right to challenge decision</a:t>
            </a:r>
          </a:p>
          <a:p>
            <a:pPr marL="457200" indent="-457200">
              <a:lnSpc>
                <a:spcPct val="120000"/>
              </a:lnSpc>
              <a:buFontTx/>
              <a:buChar char="-"/>
            </a:pPr>
            <a:r>
              <a:rPr lang="en-GB" sz="2400" dirty="0">
                <a:solidFill>
                  <a:schemeClr val="bg1"/>
                </a:solidFill>
                <a:latin typeface="Arial" panose="020B0604020202020204" pitchFamily="34" charset="0"/>
                <a:cs typeface="Arial" panose="020B0604020202020204" pitchFamily="34" charset="0"/>
              </a:rPr>
              <a:t>Main reasons given for rejection (which data points) </a:t>
            </a:r>
          </a:p>
          <a:p>
            <a:pPr marL="457200" indent="-457200">
              <a:lnSpc>
                <a:spcPct val="120000"/>
              </a:lnSpc>
              <a:buFontTx/>
              <a:buChar char="-"/>
            </a:pPr>
            <a:r>
              <a:rPr lang="en-GB" sz="2400" dirty="0">
                <a:solidFill>
                  <a:schemeClr val="bg1"/>
                </a:solidFill>
                <a:latin typeface="Arial" panose="020B0604020202020204" pitchFamily="34" charset="0"/>
                <a:cs typeface="Arial" panose="020B0604020202020204" pitchFamily="34" charset="0"/>
              </a:rPr>
              <a:t>If tenant shows that decision was wrong, e.g. by proof of previous rent payments, gets offered next similar vacancy</a:t>
            </a:r>
          </a:p>
          <a:p>
            <a:pPr marL="457200" indent="-457200">
              <a:lnSpc>
                <a:spcPct val="120000"/>
              </a:lnSpc>
              <a:buFontTx/>
              <a:buChar char="-"/>
            </a:pPr>
            <a:r>
              <a:rPr lang="en-GB" sz="2400" dirty="0">
                <a:solidFill>
                  <a:schemeClr val="bg1"/>
                </a:solidFill>
                <a:latin typeface="Arial" panose="020B0604020202020204" pitchFamily="34" charset="0"/>
                <a:cs typeface="Arial" panose="020B0604020202020204" pitchFamily="34" charset="0"/>
              </a:rPr>
              <a:t>Consumer Financial Protection Bureau gets sufficient info to audit for bias, including source code &amp; coders’ notes.</a:t>
            </a:r>
          </a:p>
          <a:p>
            <a:pPr>
              <a:lnSpc>
                <a:spcPct val="120000"/>
              </a:lnSpc>
            </a:pPr>
            <a:r>
              <a:rPr lang="en-GB" sz="2400" dirty="0">
                <a:solidFill>
                  <a:schemeClr val="bg1"/>
                </a:solidFill>
                <a:latin typeface="Arial" panose="020B0604020202020204" pitchFamily="34" charset="0"/>
                <a:cs typeface="Arial" panose="020B0604020202020204" pitchFamily="34" charset="0"/>
              </a:rPr>
              <a:t>(more)  - see Attorneys General, 2023</a:t>
            </a:r>
            <a:endParaRPr lang="en-GB" sz="2000" dirty="0">
              <a:solidFill>
                <a:schemeClr val="bg1"/>
              </a:solidFill>
              <a:latin typeface="Arial" panose="020B0604020202020204" pitchFamily="34" charset="0"/>
              <a:cs typeface="Arial" panose="020B0604020202020204" pitchFamily="34" charset="0"/>
            </a:endParaRPr>
          </a:p>
          <a:p>
            <a:pPr>
              <a:lnSpc>
                <a:spcPct val="120000"/>
              </a:lnSpc>
            </a:pPr>
            <a:endParaRPr lang="en-GB" sz="2000" dirty="0">
              <a:solidFill>
                <a:schemeClr val="bg1"/>
              </a:solidFill>
              <a:latin typeface="Arial" panose="020B0604020202020204" pitchFamily="34" charset="0"/>
              <a:cs typeface="Arial" panose="020B0604020202020204" pitchFamily="34" charset="0"/>
            </a:endParaRPr>
          </a:p>
          <a:p>
            <a:pPr>
              <a:lnSpc>
                <a:spcPct val="120000"/>
              </a:lnSpc>
            </a:pPr>
            <a:r>
              <a:rPr lang="en-GB" sz="2400" dirty="0">
                <a:solidFill>
                  <a:schemeClr val="bg1"/>
                </a:solidFill>
                <a:latin typeface="Arial" panose="020B0604020202020204" pitchFamily="34" charset="0"/>
                <a:cs typeface="Arial" panose="020B0604020202020204" pitchFamily="34" charset="0"/>
              </a:rPr>
              <a:t>UK/EU: can have explanation of “logic” of automated decision, and human review</a:t>
            </a:r>
          </a:p>
          <a:p>
            <a:pPr marL="457200" indent="-457200">
              <a:lnSpc>
                <a:spcPct val="120000"/>
              </a:lnSpc>
              <a:buFontTx/>
              <a:buChar char="-"/>
            </a:pPr>
            <a:endParaRPr lang="en-GB" sz="2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60994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a:extLst>
            <a:ext uri="{FF2B5EF4-FFF2-40B4-BE49-F238E27FC236}">
              <a16:creationId xmlns:a16="http://schemas.microsoft.com/office/drawing/2014/main" id="{32DB5B31-D80F-4D16-821A-C41CC8AEFBBF}"/>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96BDD966-F674-7A2F-3F64-4641E07AD57D}"/>
              </a:ext>
            </a:extLst>
          </p:cNvPr>
          <p:cNvSpPr>
            <a:spLocks noGrp="1"/>
          </p:cNvSpPr>
          <p:nvPr>
            <p:ph type="title"/>
          </p:nvPr>
        </p:nvSpPr>
        <p:spPr>
          <a:xfrm>
            <a:off x="331470" y="362773"/>
            <a:ext cx="8229600" cy="523220"/>
          </a:xfrm>
        </p:spPr>
        <p:txBody>
          <a:bodyPr/>
          <a:lstStyle/>
          <a:p>
            <a:r>
              <a:rPr lang="en-US" sz="3600" dirty="0">
                <a:latin typeface="Arial" panose="020B0604020202020204" pitchFamily="34" charset="0"/>
                <a:cs typeface="Arial" panose="020B0604020202020204" pitchFamily="34" charset="0"/>
              </a:rPr>
              <a:t>B</a:t>
            </a:r>
            <a:r>
              <a:rPr lang="en-GB" sz="3600" dirty="0">
                <a:latin typeface="Arial" panose="020B0604020202020204" pitchFamily="34" charset="0"/>
                <a:cs typeface="Arial" panose="020B0604020202020204" pitchFamily="34" charset="0"/>
              </a:rPr>
              <a:t>ias, fairness and transparency</a:t>
            </a:r>
          </a:p>
        </p:txBody>
      </p:sp>
      <p:sp>
        <p:nvSpPr>
          <p:cNvPr id="10" name="Subtitle 9">
            <a:extLst>
              <a:ext uri="{FF2B5EF4-FFF2-40B4-BE49-F238E27FC236}">
                <a16:creationId xmlns:a16="http://schemas.microsoft.com/office/drawing/2014/main" id="{E7464951-7B06-D7D4-A4F5-B4FAE8E03EC6}"/>
              </a:ext>
              <a:ext uri="{C183D7F6-B498-43B3-948B-1728B52AA6E4}">
                <adec:decorative xmlns:adec="http://schemas.microsoft.com/office/drawing/2017/decorative" val="1"/>
              </a:ext>
            </a:extLst>
          </p:cNvPr>
          <p:cNvSpPr>
            <a:spLocks noGrp="1"/>
          </p:cNvSpPr>
          <p:nvPr>
            <p:ph type="subTitle" idx="1"/>
          </p:nvPr>
        </p:nvSpPr>
        <p:spPr/>
        <p:txBody>
          <a:bodyPr/>
          <a:lstStyle/>
          <a:p>
            <a:r>
              <a:rPr lang="en-GB" dirty="0"/>
              <a:t>  </a:t>
            </a:r>
          </a:p>
        </p:txBody>
      </p:sp>
      <p:sp>
        <p:nvSpPr>
          <p:cNvPr id="13" name="Text Placeholder 12">
            <a:extLst>
              <a:ext uri="{FF2B5EF4-FFF2-40B4-BE49-F238E27FC236}">
                <a16:creationId xmlns:a16="http://schemas.microsoft.com/office/drawing/2014/main" id="{52A407E6-ADBF-C535-46B0-A4B880A1F87C}"/>
              </a:ext>
              <a:ext uri="{C183D7F6-B498-43B3-948B-1728B52AA6E4}">
                <adec:decorative xmlns:adec="http://schemas.microsoft.com/office/drawing/2017/decorative" val="1"/>
              </a:ext>
            </a:extLst>
          </p:cNvPr>
          <p:cNvSpPr>
            <a:spLocks noGrp="1"/>
          </p:cNvSpPr>
          <p:nvPr>
            <p:ph type="body" sz="quarter" idx="14"/>
          </p:nvPr>
        </p:nvSpPr>
        <p:spPr>
          <a:xfrm>
            <a:off x="531091" y="1272650"/>
            <a:ext cx="8029980" cy="5222577"/>
          </a:xfrm>
        </p:spPr>
        <p:txBody>
          <a:bodyPr/>
          <a:lstStyle/>
          <a:p>
            <a:pPr marL="0" indent="0">
              <a:lnSpc>
                <a:spcPct val="100000"/>
              </a:lnSpc>
              <a:buNone/>
            </a:pPr>
            <a:r>
              <a:rPr lang="en-GB" sz="2400" dirty="0">
                <a:solidFill>
                  <a:schemeClr val="bg1"/>
                </a:solidFill>
                <a:latin typeface="Arial" panose="020B0604020202020204" pitchFamily="34" charset="0"/>
                <a:cs typeface="Arial" panose="020B0604020202020204" pitchFamily="34" charset="0"/>
              </a:rPr>
              <a:t> </a:t>
            </a:r>
          </a:p>
          <a:p>
            <a:pPr marL="0" indent="0">
              <a:lnSpc>
                <a:spcPct val="100000"/>
              </a:lnSpc>
              <a:buNone/>
            </a:pPr>
            <a:endParaRPr lang="en-GB" sz="2400" dirty="0">
              <a:solidFill>
                <a:schemeClr val="bg1"/>
              </a:solidFill>
              <a:latin typeface="Arial" panose="020B0604020202020204" pitchFamily="34" charset="0"/>
              <a:cs typeface="Arial" panose="020B0604020202020204" pitchFamily="34" charset="0"/>
            </a:endParaRPr>
          </a:p>
          <a:p>
            <a:pPr marL="0" indent="0">
              <a:lnSpc>
                <a:spcPct val="100000"/>
              </a:lnSpc>
              <a:buNone/>
            </a:pPr>
            <a:endParaRPr lang="en-GB" sz="2400" dirty="0">
              <a:solidFill>
                <a:schemeClr val="bg1"/>
              </a:solidFill>
              <a:latin typeface="Arial" panose="020B0604020202020204" pitchFamily="34" charset="0"/>
              <a:cs typeface="Arial" panose="020B0604020202020204" pitchFamily="34" charset="0"/>
            </a:endParaRPr>
          </a:p>
          <a:p>
            <a:pPr marL="0" indent="0">
              <a:lnSpc>
                <a:spcPct val="100000"/>
              </a:lnSpc>
              <a:buNone/>
            </a:pPr>
            <a:endParaRPr lang="en-GB" sz="2400" dirty="0">
              <a:solidFill>
                <a:schemeClr val="bg1"/>
              </a:solidFill>
              <a:latin typeface="Arial" panose="020B0604020202020204" pitchFamily="34" charset="0"/>
              <a:cs typeface="Arial" panose="020B0604020202020204" pitchFamily="34" charset="0"/>
            </a:endParaRPr>
          </a:p>
          <a:p>
            <a:pPr marL="0" indent="0">
              <a:lnSpc>
                <a:spcPct val="100000"/>
              </a:lnSpc>
              <a:buNone/>
            </a:pPr>
            <a:endParaRPr lang="en-GB" sz="2400" dirty="0">
              <a:solidFill>
                <a:schemeClr val="bg1"/>
              </a:solidFill>
              <a:latin typeface="Arial" panose="020B0604020202020204" pitchFamily="34" charset="0"/>
              <a:cs typeface="Arial" panose="020B0604020202020204" pitchFamily="34" charset="0"/>
            </a:endParaRPr>
          </a:p>
          <a:p>
            <a:pPr marL="0" indent="0">
              <a:lnSpc>
                <a:spcPct val="100000"/>
              </a:lnSpc>
              <a:buNone/>
            </a:pPr>
            <a:endParaRPr lang="en-GB" sz="2400" dirty="0">
              <a:solidFill>
                <a:schemeClr val="bg1"/>
              </a:solidFill>
              <a:latin typeface="Arial" panose="020B0604020202020204" pitchFamily="34" charset="0"/>
              <a:cs typeface="Arial" panose="020B0604020202020204" pitchFamily="34" charset="0"/>
            </a:endParaRPr>
          </a:p>
          <a:p>
            <a:pPr marL="0" indent="0">
              <a:lnSpc>
                <a:spcPct val="100000"/>
              </a:lnSpc>
              <a:buNone/>
            </a:pPr>
            <a:endParaRPr lang="en-GB" sz="2400" dirty="0">
              <a:solidFill>
                <a:schemeClr val="bg1"/>
              </a:solidFill>
              <a:latin typeface="Arial" panose="020B0604020202020204" pitchFamily="34" charset="0"/>
              <a:cs typeface="Arial" panose="020B0604020202020204" pitchFamily="34" charset="0"/>
            </a:endParaRPr>
          </a:p>
          <a:p>
            <a:pPr marL="0" indent="0">
              <a:lnSpc>
                <a:spcPct val="100000"/>
              </a:lnSpc>
              <a:buNone/>
            </a:pPr>
            <a:endParaRPr lang="en-GB" sz="2400" dirty="0">
              <a:solidFill>
                <a:schemeClr val="bg1"/>
              </a:solidFill>
              <a:latin typeface="Arial" panose="020B0604020202020204" pitchFamily="34" charset="0"/>
              <a:cs typeface="Arial" panose="020B0604020202020204" pitchFamily="34" charset="0"/>
            </a:endParaRPr>
          </a:p>
          <a:p>
            <a:pPr marL="0" indent="0">
              <a:lnSpc>
                <a:spcPct val="100000"/>
              </a:lnSpc>
              <a:buNone/>
            </a:pPr>
            <a:endParaRPr lang="en-GB" sz="2400" dirty="0">
              <a:solidFill>
                <a:schemeClr val="bg1"/>
              </a:solidFill>
              <a:latin typeface="Arial" panose="020B0604020202020204" pitchFamily="34" charset="0"/>
              <a:cs typeface="Arial" panose="020B0604020202020204" pitchFamily="34" charset="0"/>
            </a:endParaRPr>
          </a:p>
          <a:p>
            <a:pPr marL="0" indent="0">
              <a:lnSpc>
                <a:spcPct val="100000"/>
              </a:lnSpc>
              <a:buNone/>
            </a:pPr>
            <a:endParaRPr lang="en-GB" sz="2400" dirty="0">
              <a:solidFill>
                <a:schemeClr val="bg1"/>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D181B5B4-C1E9-4E66-4362-5D04DABD8210}"/>
              </a:ext>
            </a:extLst>
          </p:cNvPr>
          <p:cNvSpPr txBox="1"/>
          <p:nvPr/>
        </p:nvSpPr>
        <p:spPr>
          <a:xfrm>
            <a:off x="379845" y="1293547"/>
            <a:ext cx="8384309" cy="4926733"/>
          </a:xfrm>
          <a:prstGeom prst="rect">
            <a:avLst/>
          </a:prstGeom>
          <a:noFill/>
        </p:spPr>
        <p:txBody>
          <a:bodyPr wrap="square" rtlCol="0">
            <a:spAutoFit/>
          </a:bodyPr>
          <a:lstStyle/>
          <a:p>
            <a:pPr>
              <a:lnSpc>
                <a:spcPct val="120000"/>
              </a:lnSpc>
            </a:pPr>
            <a:r>
              <a:rPr lang="en-GB" sz="2400" b="1" dirty="0">
                <a:solidFill>
                  <a:schemeClr val="accent4">
                    <a:lumMod val="40000"/>
                    <a:lumOff val="60000"/>
                  </a:schemeClr>
                </a:solidFill>
                <a:latin typeface="Arial" panose="020B0604020202020204" pitchFamily="34" charset="0"/>
                <a:cs typeface="Arial" panose="020B0604020202020204" pitchFamily="34" charset="0"/>
              </a:rPr>
              <a:t>Bias, unfairness</a:t>
            </a:r>
            <a:r>
              <a:rPr lang="en-GB" sz="2400" b="1" dirty="0">
                <a:solidFill>
                  <a:schemeClr val="bg1"/>
                </a:solidFill>
                <a:latin typeface="Arial" panose="020B0604020202020204" pitchFamily="34" charset="0"/>
                <a:cs typeface="Arial" panose="020B0604020202020204" pitchFamily="34" charset="0"/>
              </a:rPr>
              <a:t> </a:t>
            </a:r>
            <a:r>
              <a:rPr lang="en-GB" sz="2400" dirty="0">
                <a:solidFill>
                  <a:schemeClr val="bg1"/>
                </a:solidFill>
                <a:latin typeface="Arial" panose="020B0604020202020204" pitchFamily="34" charset="0"/>
                <a:cs typeface="Arial" panose="020B0604020202020204" pitchFamily="34" charset="0"/>
              </a:rPr>
              <a:t>in this session</a:t>
            </a:r>
            <a:r>
              <a:rPr lang="en-GB" sz="2400" b="1" dirty="0">
                <a:solidFill>
                  <a:schemeClr val="bg1"/>
                </a:solidFill>
                <a:latin typeface="Arial" panose="020B0604020202020204" pitchFamily="34" charset="0"/>
                <a:cs typeface="Arial" panose="020B0604020202020204" pitchFamily="34" charset="0"/>
              </a:rPr>
              <a:t>:</a:t>
            </a:r>
            <a:endParaRPr lang="en-GB" sz="2400" dirty="0">
              <a:solidFill>
                <a:schemeClr val="bg1"/>
              </a:solidFill>
              <a:latin typeface="Arial" panose="020B0604020202020204" pitchFamily="34" charset="0"/>
              <a:cs typeface="Arial" panose="020B0604020202020204" pitchFamily="34" charset="0"/>
            </a:endParaRPr>
          </a:p>
          <a:p>
            <a:pPr>
              <a:lnSpc>
                <a:spcPct val="120000"/>
              </a:lnSpc>
            </a:pPr>
            <a:r>
              <a:rPr lang="en-GB" sz="2400" dirty="0">
                <a:solidFill>
                  <a:schemeClr val="bg1"/>
                </a:solidFill>
                <a:latin typeface="Arial" panose="020B0604020202020204" pitchFamily="34" charset="0"/>
                <a:cs typeface="Arial" panose="020B0604020202020204" pitchFamily="34" charset="0"/>
              </a:rPr>
              <a:t>Systematic unwanted outcomes for a particular demographic group</a:t>
            </a:r>
          </a:p>
          <a:p>
            <a:pPr>
              <a:lnSpc>
                <a:spcPct val="120000"/>
              </a:lnSpc>
            </a:pPr>
            <a:r>
              <a:rPr lang="en-GB" sz="2400" dirty="0">
                <a:solidFill>
                  <a:schemeClr val="bg1"/>
                </a:solidFill>
                <a:latin typeface="Arial" panose="020B0604020202020204" pitchFamily="34" charset="0"/>
                <a:cs typeface="Arial" panose="020B0604020202020204" pitchFamily="34" charset="0"/>
              </a:rPr>
              <a:t>(</a:t>
            </a:r>
            <a:r>
              <a:rPr lang="en-GB" sz="2400" b="1" i="1" dirty="0">
                <a:solidFill>
                  <a:schemeClr val="bg1"/>
                </a:solidFill>
                <a:latin typeface="Arial" panose="020B0604020202020204" pitchFamily="34" charset="0"/>
                <a:cs typeface="Arial" panose="020B0604020202020204" pitchFamily="34" charset="0"/>
              </a:rPr>
              <a:t>not</a:t>
            </a:r>
            <a:r>
              <a:rPr lang="en-GB" sz="2400" dirty="0">
                <a:solidFill>
                  <a:schemeClr val="bg1"/>
                </a:solidFill>
                <a:latin typeface="Arial" panose="020B0604020202020204" pitchFamily="34" charset="0"/>
                <a:cs typeface="Arial" panose="020B0604020202020204" pitchFamily="34" charset="0"/>
              </a:rPr>
              <a:t> statistical bias or inductive bias)</a:t>
            </a:r>
          </a:p>
          <a:p>
            <a:pPr>
              <a:lnSpc>
                <a:spcPct val="120000"/>
              </a:lnSpc>
            </a:pPr>
            <a:endParaRPr lang="en-GB" sz="2400" dirty="0">
              <a:solidFill>
                <a:schemeClr val="bg1"/>
              </a:solidFill>
              <a:latin typeface="Arial" panose="020B0604020202020204" pitchFamily="34" charset="0"/>
              <a:cs typeface="Arial" panose="020B0604020202020204" pitchFamily="34" charset="0"/>
            </a:endParaRPr>
          </a:p>
          <a:p>
            <a:pPr>
              <a:lnSpc>
                <a:spcPct val="120000"/>
              </a:lnSpc>
            </a:pPr>
            <a:r>
              <a:rPr lang="en-GB" sz="2400" b="1" dirty="0">
                <a:solidFill>
                  <a:schemeClr val="accent4">
                    <a:lumMod val="40000"/>
                    <a:lumOff val="60000"/>
                  </a:schemeClr>
                </a:solidFill>
                <a:latin typeface="Arial" panose="020B0604020202020204" pitchFamily="34" charset="0"/>
                <a:cs typeface="Arial" panose="020B0604020202020204" pitchFamily="34" charset="0"/>
              </a:rPr>
              <a:t>Transparency</a:t>
            </a:r>
            <a:r>
              <a:rPr lang="en-GB" sz="2400" b="1" dirty="0">
                <a:solidFill>
                  <a:schemeClr val="bg1"/>
                </a:solidFill>
                <a:latin typeface="Arial" panose="020B0604020202020204" pitchFamily="34" charset="0"/>
                <a:cs typeface="Arial" panose="020B0604020202020204" pitchFamily="34" charset="0"/>
              </a:rPr>
              <a:t> i</a:t>
            </a:r>
            <a:r>
              <a:rPr lang="en-GB" sz="2400" dirty="0">
                <a:solidFill>
                  <a:schemeClr val="bg1"/>
                </a:solidFill>
                <a:latin typeface="Arial" panose="020B0604020202020204" pitchFamily="34" charset="0"/>
                <a:cs typeface="Arial" panose="020B0604020202020204" pitchFamily="34" charset="0"/>
              </a:rPr>
              <a:t>n this session:</a:t>
            </a:r>
          </a:p>
          <a:p>
            <a:pPr>
              <a:lnSpc>
                <a:spcPct val="120000"/>
              </a:lnSpc>
            </a:pPr>
            <a:r>
              <a:rPr lang="en-GB" sz="2400" dirty="0">
                <a:solidFill>
                  <a:schemeClr val="bg1"/>
                </a:solidFill>
                <a:latin typeface="Arial" panose="020B0604020202020204" pitchFamily="34" charset="0"/>
                <a:cs typeface="Arial" panose="020B0604020202020204" pitchFamily="34" charset="0"/>
              </a:rPr>
              <a:t>focus is mostly on communication to stakeholder about how decision algorithm works.</a:t>
            </a:r>
          </a:p>
          <a:p>
            <a:pPr>
              <a:lnSpc>
                <a:spcPct val="120000"/>
              </a:lnSpc>
            </a:pPr>
            <a:endParaRPr lang="en-GB" sz="2400" dirty="0">
              <a:solidFill>
                <a:schemeClr val="bg1"/>
              </a:solidFill>
              <a:latin typeface="Arial" panose="020B0604020202020204" pitchFamily="34" charset="0"/>
              <a:cs typeface="Arial" panose="020B0604020202020204" pitchFamily="34" charset="0"/>
            </a:endParaRPr>
          </a:p>
          <a:p>
            <a:pPr>
              <a:lnSpc>
                <a:spcPct val="120000"/>
              </a:lnSpc>
            </a:pPr>
            <a:r>
              <a:rPr lang="en-GB" sz="2400" dirty="0">
                <a:solidFill>
                  <a:schemeClr val="bg1"/>
                </a:solidFill>
                <a:latin typeface="Arial" panose="020B0604020202020204" pitchFamily="34" charset="0"/>
                <a:cs typeface="Arial" panose="020B0604020202020204" pitchFamily="34" charset="0"/>
              </a:rPr>
              <a:t>Other aspects of transparency - see Ethics guidelines for Trustworthy AI</a:t>
            </a:r>
          </a:p>
        </p:txBody>
      </p:sp>
    </p:spTree>
    <p:extLst>
      <p:ext uri="{BB962C8B-B14F-4D97-AF65-F5344CB8AC3E}">
        <p14:creationId xmlns:p14="http://schemas.microsoft.com/office/powerpoint/2010/main" val="18731548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a:extLst>
            <a:ext uri="{FF2B5EF4-FFF2-40B4-BE49-F238E27FC236}">
              <a16:creationId xmlns:a16="http://schemas.microsoft.com/office/drawing/2014/main" id="{5B8C3131-003A-D13E-9ADF-AFF7D785ACD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14AE6C9-ED74-FDA5-B07B-8ECE44692C12}"/>
              </a:ext>
            </a:extLst>
          </p:cNvPr>
          <p:cNvSpPr txBox="1">
            <a:spLocks noGrp="1"/>
          </p:cNvSpPr>
          <p:nvPr>
            <p:ph type="title" idx="4294967295"/>
          </p:nvPr>
        </p:nvSpPr>
        <p:spPr>
          <a:xfrm flipH="1">
            <a:off x="455994" y="600967"/>
            <a:ext cx="8572449" cy="107721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3200" dirty="0">
                <a:solidFill>
                  <a:prstClr val="white"/>
                </a:solidFill>
                <a:latin typeface="Arial" panose="020B0604020202020204" pitchFamily="34" charset="0"/>
                <a:ea typeface="+mn-ea"/>
                <a:cs typeface="Arial" panose="020B0604020202020204" pitchFamily="34" charset="0"/>
              </a:rPr>
              <a:t>AI</a:t>
            </a:r>
            <a:r>
              <a:rPr kumimoji="0" lang="en-GB" sz="3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fairness isn’t just about debiasing </a:t>
            </a:r>
            <a:br>
              <a:rPr kumimoji="0" lang="en-GB" sz="3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br>
            <a:r>
              <a:rPr kumimoji="0" lang="en-GB" sz="3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models &amp; data</a:t>
            </a:r>
          </a:p>
        </p:txBody>
      </p:sp>
      <p:pic>
        <p:nvPicPr>
          <p:cNvPr id="5" name="Content Placeholder 4">
            <a:extLst>
              <a:ext uri="{FF2B5EF4-FFF2-40B4-BE49-F238E27FC236}">
                <a16:creationId xmlns:a16="http://schemas.microsoft.com/office/drawing/2014/main" id="{127FEFEF-A342-A1FF-EA8D-13F5F9819FE4}"/>
              </a:ext>
              <a:ext uri="{C183D7F6-B498-43B3-948B-1728B52AA6E4}">
                <adec:decorative xmlns:adec="http://schemas.microsoft.com/office/drawing/2017/decorative" val="1"/>
              </a:ext>
            </a:extLst>
          </p:cNvPr>
          <p:cNvPicPr>
            <a:picLocks noGrp="1" noChangeAspect="1"/>
          </p:cNvPicPr>
          <p:nvPr>
            <p:ph idx="1"/>
          </p:nvPr>
        </p:nvPicPr>
        <p:blipFill>
          <a:blip r:embed="rId3"/>
          <a:stretch>
            <a:fillRect/>
          </a:stretch>
        </p:blipFill>
        <p:spPr>
          <a:xfrm>
            <a:off x="1520668" y="2699471"/>
            <a:ext cx="6102664" cy="2838596"/>
          </a:xfrm>
        </p:spPr>
      </p:pic>
      <p:sp>
        <p:nvSpPr>
          <p:cNvPr id="2" name="TextBox 1">
            <a:extLst>
              <a:ext uri="{FF2B5EF4-FFF2-40B4-BE49-F238E27FC236}">
                <a16:creationId xmlns:a16="http://schemas.microsoft.com/office/drawing/2014/main" id="{ACD32C67-9ACB-FE0F-ABE3-F618BAB9367A}"/>
              </a:ext>
            </a:extLst>
          </p:cNvPr>
          <p:cNvSpPr txBox="1"/>
          <p:nvPr/>
        </p:nvSpPr>
        <p:spPr>
          <a:xfrm>
            <a:off x="455995" y="1185742"/>
            <a:ext cx="8572451" cy="5215467"/>
          </a:xfrm>
          <a:prstGeom prst="rect">
            <a:avLst/>
          </a:prstGeom>
          <a:noFill/>
        </p:spPr>
        <p:txBody>
          <a:bodyPr wrap="square" rtlCol="0">
            <a:spAutoFit/>
          </a:bodyPr>
          <a:lstStyle/>
          <a:p>
            <a:pPr marR="0" lvl="0" algn="l" defTabSz="457200" rtl="0" eaLnBrk="1" fontAlgn="auto" latinLnBrk="0" hangingPunct="1">
              <a:lnSpc>
                <a:spcPct val="120000"/>
              </a:lnSpc>
              <a:spcBef>
                <a:spcPts val="0"/>
              </a:spcBef>
              <a:spcAft>
                <a:spcPts val="0"/>
              </a:spcAft>
              <a:buClrTx/>
              <a:buSzTx/>
              <a:tabLst/>
              <a:defRPr/>
            </a:pPr>
            <a:endParaRPr lang="en-GB" sz="2800" dirty="0">
              <a:solidFill>
                <a:prstClr val="white"/>
              </a:solidFill>
              <a:latin typeface="Arial" panose="020B0604020202020204" pitchFamily="34" charset="0"/>
              <a:cs typeface="Arial" panose="020B0604020202020204" pitchFamily="34" charset="0"/>
            </a:endParaRPr>
          </a:p>
          <a:p>
            <a:pPr marL="457200" marR="0" lvl="0" indent="-457200" algn="l" defTabSz="457200" rtl="0" eaLnBrk="1" fontAlgn="auto" latinLnBrk="0" hangingPunct="1">
              <a:lnSpc>
                <a:spcPct val="120000"/>
              </a:lnSpc>
              <a:spcBef>
                <a:spcPts val="0"/>
              </a:spcBef>
              <a:spcAft>
                <a:spcPts val="0"/>
              </a:spcAft>
              <a:buClrTx/>
              <a:buSzTx/>
              <a:buFontTx/>
              <a:buChar char="-"/>
              <a:tabLst/>
              <a:defRPr/>
            </a:pPr>
            <a:endParaRPr lang="en-GB" sz="2800" dirty="0">
              <a:solidFill>
                <a:prstClr val="white"/>
              </a:solidFill>
              <a:latin typeface="Arial" panose="020B0604020202020204" pitchFamily="34" charset="0"/>
              <a:cs typeface="Arial" panose="020B0604020202020204" pitchFamily="34" charset="0"/>
            </a:endParaRPr>
          </a:p>
          <a:p>
            <a:pPr marL="457200" marR="0" lvl="0" indent="-457200" algn="l" defTabSz="457200" rtl="0" eaLnBrk="1" fontAlgn="auto" latinLnBrk="0" hangingPunct="1">
              <a:lnSpc>
                <a:spcPct val="120000"/>
              </a:lnSpc>
              <a:spcBef>
                <a:spcPts val="0"/>
              </a:spcBef>
              <a:spcAft>
                <a:spcPts val="0"/>
              </a:spcAft>
              <a:buClrTx/>
              <a:buSzTx/>
              <a:buFontTx/>
              <a:buChar char="-"/>
              <a:tabLst/>
              <a:defRPr/>
            </a:pPr>
            <a:r>
              <a:rPr lang="en-GB" sz="2800" dirty="0">
                <a:solidFill>
                  <a:prstClr val="white"/>
                </a:solidFill>
                <a:latin typeface="Arial" panose="020B0604020202020204" pitchFamily="34" charset="0"/>
                <a:cs typeface="Arial" panose="020B0604020202020204" pitchFamily="34" charset="0"/>
              </a:rPr>
              <a:t>which fairness criterion?</a:t>
            </a:r>
          </a:p>
          <a:p>
            <a:pPr marL="457200" marR="0" lvl="0" indent="-457200" algn="l" defTabSz="457200" rtl="0" eaLnBrk="1" fontAlgn="auto" latinLnBrk="0" hangingPunct="1">
              <a:lnSpc>
                <a:spcPct val="120000"/>
              </a:lnSpc>
              <a:spcBef>
                <a:spcPts val="0"/>
              </a:spcBef>
              <a:spcAft>
                <a:spcPts val="0"/>
              </a:spcAft>
              <a:buClrTx/>
              <a:buSzTx/>
              <a:buFontTx/>
              <a:buChar char="-"/>
              <a:tabLst/>
              <a:defRPr/>
            </a:pPr>
            <a:r>
              <a:rPr lang="en-GB" sz="2800" dirty="0">
                <a:solidFill>
                  <a:prstClr val="white"/>
                </a:solidFill>
                <a:latin typeface="Arial" panose="020B0604020202020204" pitchFamily="34" charset="0"/>
                <a:cs typeface="Arial" panose="020B0604020202020204" pitchFamily="34" charset="0"/>
              </a:rPr>
              <a:t>processes for discovering problems/inaccuracies</a:t>
            </a:r>
          </a:p>
          <a:p>
            <a:pPr marL="457200" marR="0" lvl="0" indent="-457200" algn="l" defTabSz="457200" rtl="0" eaLnBrk="1" fontAlgn="auto" latinLnBrk="0" hangingPunct="1">
              <a:lnSpc>
                <a:spcPct val="120000"/>
              </a:lnSpc>
              <a:spcBef>
                <a:spcPts val="0"/>
              </a:spcBef>
              <a:spcAft>
                <a:spcPts val="0"/>
              </a:spcAft>
              <a:buClrTx/>
              <a:buSzTx/>
              <a:buFontTx/>
              <a:buChar char="-"/>
              <a:tabLst/>
              <a:defRPr/>
            </a:pPr>
            <a:r>
              <a:rPr lang="en-GB" sz="2800" dirty="0">
                <a:solidFill>
                  <a:prstClr val="white"/>
                </a:solidFill>
                <a:latin typeface="Arial" panose="020B0604020202020204" pitchFamily="34" charset="0"/>
                <a:cs typeface="Arial" panose="020B0604020202020204" pitchFamily="34" charset="0"/>
              </a:rPr>
              <a:t>mitigation or remediation</a:t>
            </a:r>
          </a:p>
          <a:p>
            <a:pPr marL="457200" marR="0" lvl="0" indent="-457200" algn="l" defTabSz="457200" rtl="0" eaLnBrk="1" fontAlgn="auto" latinLnBrk="0" hangingPunct="1">
              <a:lnSpc>
                <a:spcPct val="120000"/>
              </a:lnSpc>
              <a:spcBef>
                <a:spcPts val="0"/>
              </a:spcBef>
              <a:spcAft>
                <a:spcPts val="0"/>
              </a:spcAft>
              <a:buClrTx/>
              <a:buSzTx/>
              <a:buFontTx/>
              <a:buChar char="-"/>
              <a:tabLst/>
              <a:defRPr/>
            </a:pPr>
            <a:r>
              <a:rPr lang="en-GB" sz="2800" dirty="0">
                <a:solidFill>
                  <a:prstClr val="white"/>
                </a:solidFill>
                <a:latin typeface="Arial" panose="020B0604020202020204" pitchFamily="34" charset="0"/>
                <a:cs typeface="Arial" panose="020B0604020202020204" pitchFamily="34" charset="0"/>
              </a:rPr>
              <a:t>accountability</a:t>
            </a:r>
          </a:p>
          <a:p>
            <a:pPr marL="457200" marR="0" lvl="0" indent="-457200" algn="l" defTabSz="457200" rtl="0" eaLnBrk="1" fontAlgn="auto" latinLnBrk="0" hangingPunct="1">
              <a:lnSpc>
                <a:spcPct val="120000"/>
              </a:lnSpc>
              <a:spcBef>
                <a:spcPts val="0"/>
              </a:spcBef>
              <a:spcAft>
                <a:spcPts val="0"/>
              </a:spcAft>
              <a:buClrTx/>
              <a:buSzTx/>
              <a:buFontTx/>
              <a:buChar char="-"/>
              <a:tabLst/>
              <a:defRPr/>
            </a:pPr>
            <a:endParaRPr lang="en-GB" sz="2800" dirty="0">
              <a:solidFill>
                <a:prstClr val="white"/>
              </a:solidFill>
              <a:latin typeface="Arial" panose="020B0604020202020204" pitchFamily="34" charset="0"/>
              <a:cs typeface="Arial" panose="020B0604020202020204" pitchFamily="34" charset="0"/>
            </a:endParaRPr>
          </a:p>
          <a:p>
            <a:pPr marR="0" lvl="0" algn="l" defTabSz="457200" rtl="0" eaLnBrk="1" fontAlgn="auto" latinLnBrk="0" hangingPunct="1">
              <a:lnSpc>
                <a:spcPct val="120000"/>
              </a:lnSpc>
              <a:spcBef>
                <a:spcPts val="0"/>
              </a:spcBef>
              <a:spcAft>
                <a:spcPts val="0"/>
              </a:spcAft>
              <a:buClrTx/>
              <a:buSzTx/>
              <a:tabLst/>
              <a:defRPr/>
            </a:pPr>
            <a:r>
              <a:rPr lang="en-GB" sz="2800" dirty="0">
                <a:solidFill>
                  <a:prstClr val="white"/>
                </a:solidFill>
                <a:latin typeface="Arial" panose="020B0604020202020204" pitchFamily="34" charset="0"/>
                <a:cs typeface="Arial" panose="020B0604020202020204" pitchFamily="34" charset="0"/>
              </a:rPr>
              <a:t>Transparency can help</a:t>
            </a:r>
          </a:p>
          <a:p>
            <a:pPr marR="0" lvl="0" algn="l" defTabSz="457200" rtl="0" eaLnBrk="1" fontAlgn="auto" latinLnBrk="0" hangingPunct="1">
              <a:lnSpc>
                <a:spcPct val="120000"/>
              </a:lnSpc>
              <a:spcBef>
                <a:spcPts val="0"/>
              </a:spcBef>
              <a:spcAft>
                <a:spcPts val="0"/>
              </a:spcAft>
              <a:buClrTx/>
              <a:buSzTx/>
              <a:tabLst/>
              <a:defRPr/>
            </a:pPr>
            <a:endParaRPr lang="en-GB" sz="2800" dirty="0">
              <a:solidFill>
                <a:prstClr val="white"/>
              </a:solidFill>
              <a:latin typeface="Arial" panose="020B0604020202020204" pitchFamily="34" charset="0"/>
              <a:cs typeface="Arial" panose="020B0604020202020204" pitchFamily="34" charset="0"/>
            </a:endParaRPr>
          </a:p>
          <a:p>
            <a:pPr marR="0" lvl="0" algn="l" defTabSz="457200" rtl="0" eaLnBrk="1" fontAlgn="auto" latinLnBrk="0" hangingPunct="1">
              <a:lnSpc>
                <a:spcPct val="120000"/>
              </a:lnSpc>
              <a:spcBef>
                <a:spcPts val="0"/>
              </a:spcBef>
              <a:spcAft>
                <a:spcPts val="0"/>
              </a:spcAft>
              <a:buClrTx/>
              <a:buSzTx/>
              <a:tabLst/>
              <a:defRPr/>
            </a:pPr>
            <a:r>
              <a:rPr lang="en-GB" sz="2800" b="1" dirty="0">
                <a:solidFill>
                  <a:schemeClr val="accent4">
                    <a:lumMod val="60000"/>
                    <a:lumOff val="40000"/>
                  </a:schemeClr>
                </a:solidFill>
                <a:latin typeface="Arial" panose="020B0604020202020204" pitchFamily="34" charset="0"/>
                <a:cs typeface="Arial" panose="020B0604020202020204" pitchFamily="34" charset="0"/>
              </a:rPr>
              <a:t>Policy &amp; governance, not just tech</a:t>
            </a:r>
          </a:p>
        </p:txBody>
      </p:sp>
    </p:spTree>
    <p:extLst>
      <p:ext uri="{BB962C8B-B14F-4D97-AF65-F5344CB8AC3E}">
        <p14:creationId xmlns:p14="http://schemas.microsoft.com/office/powerpoint/2010/main" val="31663241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a:extLst>
            <a:ext uri="{FF2B5EF4-FFF2-40B4-BE49-F238E27FC236}">
              <a16:creationId xmlns:a16="http://schemas.microsoft.com/office/drawing/2014/main" id="{0B97D85E-A890-BD0B-FCC0-4E970C37633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EFA4EE30-5E7F-D34B-7F2D-F968A6B645A6}"/>
              </a:ext>
            </a:extLst>
          </p:cNvPr>
          <p:cNvSpPr>
            <a:spLocks noGrp="1"/>
          </p:cNvSpPr>
          <p:nvPr>
            <p:ph type="title"/>
          </p:nvPr>
        </p:nvSpPr>
        <p:spPr>
          <a:xfrm>
            <a:off x="125732" y="1991381"/>
            <a:ext cx="9018268" cy="523220"/>
          </a:xfrm>
        </p:spPr>
        <p:txBody>
          <a:bodyPr/>
          <a:lstStyle/>
          <a:p>
            <a:r>
              <a:rPr lang="en-GB" dirty="0"/>
              <a:t> </a:t>
            </a:r>
            <a:r>
              <a:rPr lang="en-GB" b="1" dirty="0">
                <a:solidFill>
                  <a:schemeClr val="tx1"/>
                </a:solidFill>
                <a:latin typeface="Arial" panose="020B0604020202020204" pitchFamily="34" charset="0"/>
                <a:cs typeface="Arial" panose="020B0604020202020204" pitchFamily="34" charset="0"/>
              </a:rPr>
              <a:t>Bias, Fairness and Transparency </a:t>
            </a:r>
            <a:r>
              <a:rPr lang="en-GB" b="1" dirty="0">
                <a:solidFill>
                  <a:schemeClr val="accent6">
                    <a:lumMod val="40000"/>
                    <a:lumOff val="60000"/>
                  </a:schemeClr>
                </a:solidFill>
                <a:latin typeface="Arial" panose="020B0604020202020204" pitchFamily="34" charset="0"/>
                <a:cs typeface="Arial" panose="020B0604020202020204" pitchFamily="34" charset="0"/>
              </a:rPr>
              <a:t>-</a:t>
            </a:r>
            <a:endParaRPr lang="en-US" b="1" dirty="0">
              <a:solidFill>
                <a:schemeClr val="accent6">
                  <a:lumMod val="40000"/>
                  <a:lumOff val="60000"/>
                </a:schemeClr>
              </a:solidFill>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1BAB5998-04EB-CFAD-0AF8-84C624BA70EC}"/>
              </a:ext>
              <a:ext uri="{C183D7F6-B498-43B3-948B-1728B52AA6E4}">
                <adec:decorative xmlns:adec="http://schemas.microsoft.com/office/drawing/2017/decorative" val="1"/>
              </a:ext>
            </a:extLst>
          </p:cNvPr>
          <p:cNvSpPr>
            <a:spLocks noGrp="1"/>
          </p:cNvSpPr>
          <p:nvPr>
            <p:ph type="subTitle" idx="1"/>
          </p:nvPr>
        </p:nvSpPr>
        <p:spPr>
          <a:xfrm>
            <a:off x="331200" y="767827"/>
            <a:ext cx="8229600" cy="502701"/>
          </a:xfrm>
        </p:spPr>
        <p:txBody>
          <a:bodyPr/>
          <a:lstStyle/>
          <a:p>
            <a:r>
              <a:rPr lang="en-GB" dirty="0"/>
              <a:t> </a:t>
            </a:r>
          </a:p>
        </p:txBody>
      </p:sp>
      <p:sp>
        <p:nvSpPr>
          <p:cNvPr id="6" name="Text Placeholder 5">
            <a:extLst>
              <a:ext uri="{FF2B5EF4-FFF2-40B4-BE49-F238E27FC236}">
                <a16:creationId xmlns:a16="http://schemas.microsoft.com/office/drawing/2014/main" id="{2D517D80-8B6F-16E8-1BE1-7CCA46733D50}"/>
              </a:ext>
              <a:ext uri="{C183D7F6-B498-43B3-948B-1728B52AA6E4}">
                <adec:decorative xmlns:adec="http://schemas.microsoft.com/office/drawing/2017/decorative" val="1"/>
              </a:ext>
            </a:extLst>
          </p:cNvPr>
          <p:cNvSpPr>
            <a:spLocks noGrp="1"/>
          </p:cNvSpPr>
          <p:nvPr>
            <p:ph type="body" sz="quarter" idx="14"/>
          </p:nvPr>
        </p:nvSpPr>
        <p:spPr>
          <a:xfrm>
            <a:off x="331200" y="1747842"/>
            <a:ext cx="8029029" cy="3936485"/>
          </a:xfrm>
        </p:spPr>
        <p:txBody>
          <a:bodyPr/>
          <a:lstStyle/>
          <a:p>
            <a:pPr marL="0" indent="0">
              <a:buNone/>
            </a:pPr>
            <a:r>
              <a:rPr lang="en-GB" dirty="0"/>
              <a:t>  </a:t>
            </a:r>
          </a:p>
        </p:txBody>
      </p:sp>
      <p:sp>
        <p:nvSpPr>
          <p:cNvPr id="4" name="Rectangle 3">
            <a:extLst>
              <a:ext uri="{FF2B5EF4-FFF2-40B4-BE49-F238E27FC236}">
                <a16:creationId xmlns:a16="http://schemas.microsoft.com/office/drawing/2014/main" id="{E7A8CED9-A71B-373B-694C-541B135733B8}"/>
              </a:ext>
            </a:extLst>
          </p:cNvPr>
          <p:cNvSpPr/>
          <p:nvPr/>
        </p:nvSpPr>
        <p:spPr>
          <a:xfrm>
            <a:off x="-125730" y="3235454"/>
            <a:ext cx="9143999" cy="1446550"/>
          </a:xfrm>
          <a:prstGeom prst="rect">
            <a:avLst/>
          </a:prstGeom>
        </p:spPr>
        <p:txBody>
          <a:bodyPr wrap="square">
            <a:spAutoFit/>
          </a:bodyPr>
          <a:lstStyle/>
          <a:p>
            <a:pPr algn="ctr"/>
            <a:r>
              <a:rPr lang="en-GB" sz="3200" dirty="0">
                <a:latin typeface="Arial" panose="020B0604020202020204" pitchFamily="34" charset="0"/>
                <a:cs typeface="Arial" panose="020B0604020202020204" pitchFamily="34" charset="0"/>
              </a:rPr>
              <a:t>Virtual office hour: email me</a:t>
            </a:r>
          </a:p>
          <a:p>
            <a:pPr algn="ctr"/>
            <a:r>
              <a:rPr lang="en-GB" sz="3200" dirty="0">
                <a:latin typeface="Arial" panose="020B0604020202020204" pitchFamily="34" charset="0"/>
                <a:cs typeface="Arial" panose="020B0604020202020204" pitchFamily="34" charset="0"/>
              </a:rPr>
              <a:t>Miranda Mowbray</a:t>
            </a:r>
          </a:p>
          <a:p>
            <a:pPr algn="ctr"/>
            <a:endParaRPr lang="en-GB"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444461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a:extLst>
            <a:ext uri="{FF2B5EF4-FFF2-40B4-BE49-F238E27FC236}">
              <a16:creationId xmlns:a16="http://schemas.microsoft.com/office/drawing/2014/main" id="{B6EA0825-B2E8-ADE4-1B14-2562236D85E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FDCFEAD-8098-05AF-A22D-C8DB4F865BE9}"/>
              </a:ext>
            </a:extLst>
          </p:cNvPr>
          <p:cNvSpPr txBox="1">
            <a:spLocks noGrp="1"/>
          </p:cNvSpPr>
          <p:nvPr>
            <p:ph type="title" idx="4294967295"/>
          </p:nvPr>
        </p:nvSpPr>
        <p:spPr>
          <a:xfrm flipH="1">
            <a:off x="455995" y="494389"/>
            <a:ext cx="8232007" cy="5847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References</a:t>
            </a:r>
            <a:endParaRPr kumimoji="0" lang="en-GB"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5" name="Content Placeholder 4">
            <a:extLst>
              <a:ext uri="{FF2B5EF4-FFF2-40B4-BE49-F238E27FC236}">
                <a16:creationId xmlns:a16="http://schemas.microsoft.com/office/drawing/2014/main" id="{FA0FF0BF-39E3-91DD-451F-9730970F7C10}"/>
              </a:ext>
              <a:ext uri="{C183D7F6-B498-43B3-948B-1728B52AA6E4}">
                <adec:decorative xmlns:adec="http://schemas.microsoft.com/office/drawing/2017/decorative" val="1"/>
              </a:ext>
            </a:extLst>
          </p:cNvPr>
          <p:cNvPicPr>
            <a:picLocks noGrp="1" noChangeAspect="1"/>
          </p:cNvPicPr>
          <p:nvPr>
            <p:ph idx="1"/>
          </p:nvPr>
        </p:nvPicPr>
        <p:blipFill>
          <a:blip r:embed="rId3"/>
          <a:stretch>
            <a:fillRect/>
          </a:stretch>
        </p:blipFill>
        <p:spPr>
          <a:xfrm>
            <a:off x="1520668" y="2699471"/>
            <a:ext cx="6102664" cy="2838596"/>
          </a:xfrm>
        </p:spPr>
      </p:pic>
      <p:pic>
        <p:nvPicPr>
          <p:cNvPr id="3" name="Picture 2" descr="Creative Commons CC-BY-NC licence">
            <a:extLst>
              <a:ext uri="{FF2B5EF4-FFF2-40B4-BE49-F238E27FC236}">
                <a16:creationId xmlns:a16="http://schemas.microsoft.com/office/drawing/2014/main" id="{DB12A1C5-EC94-ECFC-0D1A-0DD1D69195AE}"/>
              </a:ext>
            </a:extLst>
          </p:cNvPr>
          <p:cNvPicPr>
            <a:picLocks noChangeAspect="1"/>
          </p:cNvPicPr>
          <p:nvPr/>
        </p:nvPicPr>
        <p:blipFill>
          <a:blip r:embed="rId4"/>
          <a:stretch>
            <a:fillRect/>
          </a:stretch>
        </p:blipFill>
        <p:spPr>
          <a:xfrm>
            <a:off x="1273320" y="6125287"/>
            <a:ext cx="1006510" cy="370752"/>
          </a:xfrm>
          <a:prstGeom prst="rect">
            <a:avLst/>
          </a:prstGeom>
        </p:spPr>
      </p:pic>
      <p:sp>
        <p:nvSpPr>
          <p:cNvPr id="2" name="TextBox 1">
            <a:extLst>
              <a:ext uri="{FF2B5EF4-FFF2-40B4-BE49-F238E27FC236}">
                <a16:creationId xmlns:a16="http://schemas.microsoft.com/office/drawing/2014/main" id="{B9EE0613-279F-E8F8-F455-5C6DC5FC7263}"/>
              </a:ext>
            </a:extLst>
          </p:cNvPr>
          <p:cNvSpPr txBox="1"/>
          <p:nvPr/>
        </p:nvSpPr>
        <p:spPr>
          <a:xfrm>
            <a:off x="285772" y="6027003"/>
            <a:ext cx="8572451" cy="830997"/>
          </a:xfrm>
          <a:prstGeom prst="rect">
            <a:avLst/>
          </a:prstGeom>
          <a:noFill/>
        </p:spPr>
        <p:txBody>
          <a:bodyPr wrap="square" rtlCol="0">
            <a:spAutoFit/>
          </a:bodyPr>
          <a:lstStyle/>
          <a:p>
            <a:r>
              <a:rPr lang="en-GB" sz="2400" dirty="0">
                <a:latin typeface="Arial" panose="020B0604020202020204" pitchFamily="34" charset="0"/>
                <a:cs typeface="Arial" panose="020B0604020202020204" pitchFamily="34" charset="0"/>
              </a:rPr>
              <a:t>Photo              TLVshac on Flickr </a:t>
            </a:r>
            <a:r>
              <a:rPr lang="en-GB" sz="2400" dirty="0">
                <a:latin typeface="Arial" panose="020B0604020202020204" pitchFamily="34" charset="0"/>
                <a:cs typeface="Arial" panose="020B0604020202020204" pitchFamily="34" charset="0"/>
                <a:hlinkClick r:id="rId5"/>
              </a:rPr>
              <a:t>https://www.flickr.com/photos/shacharabiry/</a:t>
            </a:r>
            <a:r>
              <a:rPr lang="en-GB" sz="2400" dirty="0">
                <a:latin typeface="Arial" panose="020B0604020202020204" pitchFamily="34" charset="0"/>
                <a:cs typeface="Arial" panose="020B0604020202020204" pitchFamily="34" charset="0"/>
              </a:rPr>
              <a:t> </a:t>
            </a:r>
          </a:p>
        </p:txBody>
      </p:sp>
      <p:pic>
        <p:nvPicPr>
          <p:cNvPr id="9" name="Picture 8" descr="A cat sitting on a bookshelf containing many books.">
            <a:extLst>
              <a:ext uri="{FF2B5EF4-FFF2-40B4-BE49-F238E27FC236}">
                <a16:creationId xmlns:a16="http://schemas.microsoft.com/office/drawing/2014/main" id="{9AD24280-6609-E20E-857D-27D42B73BC4B}"/>
              </a:ext>
            </a:extLst>
          </p:cNvPr>
          <p:cNvPicPr>
            <a:picLocks noChangeAspect="1"/>
          </p:cNvPicPr>
          <p:nvPr/>
        </p:nvPicPr>
        <p:blipFill>
          <a:blip r:embed="rId6"/>
          <a:stretch>
            <a:fillRect/>
          </a:stretch>
        </p:blipFill>
        <p:spPr>
          <a:xfrm>
            <a:off x="1776575" y="1766642"/>
            <a:ext cx="5328912" cy="3996684"/>
          </a:xfrm>
          <a:prstGeom prst="rect">
            <a:avLst/>
          </a:prstGeom>
        </p:spPr>
      </p:pic>
    </p:spTree>
    <p:extLst>
      <p:ext uri="{BB962C8B-B14F-4D97-AF65-F5344CB8AC3E}">
        <p14:creationId xmlns:p14="http://schemas.microsoft.com/office/powerpoint/2010/main" val="42799794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38117C-6791-924F-BFC1-A011101B2D1F}"/>
              </a:ext>
            </a:extLst>
          </p:cNvPr>
          <p:cNvSpPr>
            <a:spLocks noGrp="1"/>
          </p:cNvSpPr>
          <p:nvPr>
            <p:ph type="title"/>
          </p:nvPr>
        </p:nvSpPr>
        <p:spPr/>
        <p:txBody>
          <a:bodyPr/>
          <a:lstStyle/>
          <a:p>
            <a:r>
              <a:rPr lang="en-GB" sz="3600" dirty="0">
                <a:solidFill>
                  <a:schemeClr val="accent4">
                    <a:lumMod val="60000"/>
                    <a:lumOff val="40000"/>
                  </a:schemeClr>
                </a:solidFill>
                <a:latin typeface="Arial" panose="020B0604020202020204" pitchFamily="34" charset="0"/>
                <a:cs typeface="Arial" panose="020B0604020202020204" pitchFamily="34" charset="0"/>
              </a:rPr>
              <a:t>   REFERENCES I</a:t>
            </a:r>
          </a:p>
        </p:txBody>
      </p:sp>
      <p:sp>
        <p:nvSpPr>
          <p:cNvPr id="2" name="Content Placeholder 1"/>
          <p:cNvSpPr>
            <a:spLocks noGrp="1"/>
          </p:cNvSpPr>
          <p:nvPr>
            <p:ph idx="1"/>
          </p:nvPr>
        </p:nvSpPr>
        <p:spPr>
          <a:xfrm>
            <a:off x="232610" y="617623"/>
            <a:ext cx="8678779" cy="6240377"/>
          </a:xfrm>
        </p:spPr>
        <p:txBody>
          <a:bodyPr>
            <a:normAutofit lnSpcReduction="10000"/>
          </a:bodyPr>
          <a:lstStyle/>
          <a:p>
            <a:pPr marL="0" indent="0">
              <a:lnSpc>
                <a:spcPct val="140000"/>
              </a:lnSpc>
              <a:buNone/>
            </a:pPr>
            <a:r>
              <a:rPr lang="en-GB" sz="2800" b="1" dirty="0">
                <a:solidFill>
                  <a:schemeClr val="accent4">
                    <a:lumMod val="60000"/>
                    <a:lumOff val="40000"/>
                  </a:schemeClr>
                </a:solidFill>
                <a:latin typeface="Arial" panose="020B0604020202020204" pitchFamily="34" charset="0"/>
                <a:cs typeface="Arial" panose="020B0604020202020204" pitchFamily="34" charset="0"/>
              </a:rPr>
              <a:t>COMPAS algorithm</a:t>
            </a:r>
          </a:p>
          <a:p>
            <a:pPr marL="176400" indent="-176400">
              <a:lnSpc>
                <a:spcPct val="140000"/>
              </a:lnSpc>
              <a:buFontTx/>
              <a:buChar char="-"/>
            </a:pPr>
            <a:r>
              <a:rPr lang="en-GB" sz="2200" dirty="0">
                <a:solidFill>
                  <a:schemeClr val="bg1"/>
                </a:solidFill>
                <a:latin typeface="Arial" panose="020B0604020202020204" pitchFamily="34" charset="0"/>
                <a:cs typeface="Arial" panose="020B0604020202020204" pitchFamily="34" charset="0"/>
              </a:rPr>
              <a:t>World Prison Brief, </a:t>
            </a:r>
            <a:r>
              <a:rPr lang="en-GB" sz="2200" dirty="0">
                <a:solidFill>
                  <a:schemeClr val="bg1"/>
                </a:solidFill>
                <a:latin typeface="Arial" panose="020B0604020202020204" pitchFamily="34" charset="0"/>
                <a:cs typeface="Arial" panose="020B0604020202020204" pitchFamily="34" charset="0"/>
                <a:hlinkClick r:id="rId3"/>
              </a:rPr>
              <a:t>http://www.prisonstudies.org</a:t>
            </a:r>
            <a:r>
              <a:rPr lang="en-GB" sz="2200" dirty="0">
                <a:solidFill>
                  <a:schemeClr val="bg1"/>
                </a:solidFill>
                <a:latin typeface="Arial" panose="020B0604020202020204" pitchFamily="34" charset="0"/>
                <a:cs typeface="Arial" panose="020B0604020202020204" pitchFamily="34" charset="0"/>
              </a:rPr>
              <a:t>  , May 2024</a:t>
            </a:r>
          </a:p>
          <a:p>
            <a:pPr marL="176400" indent="-176400">
              <a:lnSpc>
                <a:spcPct val="140000"/>
              </a:lnSpc>
              <a:buFontTx/>
              <a:buChar char="-"/>
            </a:pPr>
            <a:r>
              <a:rPr lang="en-GB" sz="2200" dirty="0">
                <a:solidFill>
                  <a:schemeClr val="bg1"/>
                </a:solidFill>
                <a:latin typeface="Arial" panose="020B0604020202020204" pitchFamily="34" charset="0"/>
                <a:cs typeface="Arial" panose="020B0604020202020204" pitchFamily="34" charset="0"/>
              </a:rPr>
              <a:t>Jennifer </a:t>
            </a:r>
            <a:r>
              <a:rPr lang="en-GB" sz="2200" dirty="0" err="1">
                <a:solidFill>
                  <a:schemeClr val="bg1"/>
                </a:solidFill>
                <a:latin typeface="Arial" panose="020B0604020202020204" pitchFamily="34" charset="0"/>
                <a:cs typeface="Arial" panose="020B0604020202020204" pitchFamily="34" charset="0"/>
              </a:rPr>
              <a:t>Skeem</a:t>
            </a:r>
            <a:r>
              <a:rPr lang="en-GB" sz="2200" dirty="0">
                <a:solidFill>
                  <a:schemeClr val="bg1"/>
                </a:solidFill>
                <a:latin typeface="Arial" panose="020B0604020202020204" pitchFamily="34" charset="0"/>
                <a:cs typeface="Arial" panose="020B0604020202020204" pitchFamily="34" charset="0"/>
              </a:rPr>
              <a:t> &amp; Christopher </a:t>
            </a:r>
            <a:r>
              <a:rPr lang="en-GB" sz="2200" dirty="0" err="1">
                <a:solidFill>
                  <a:schemeClr val="bg1"/>
                </a:solidFill>
                <a:latin typeface="Arial" panose="020B0604020202020204" pitchFamily="34" charset="0"/>
                <a:cs typeface="Arial" panose="020B0604020202020204" pitchFamily="34" charset="0"/>
              </a:rPr>
              <a:t>Lowenkamp</a:t>
            </a:r>
            <a:r>
              <a:rPr lang="en-GB" sz="2200" dirty="0">
                <a:solidFill>
                  <a:schemeClr val="bg1"/>
                </a:solidFill>
                <a:latin typeface="Arial" panose="020B0604020202020204" pitchFamily="34" charset="0"/>
                <a:cs typeface="Arial" panose="020B0604020202020204" pitchFamily="34" charset="0"/>
              </a:rPr>
              <a:t>, “Risk, Race and Recidivism: predictive bias and disparate impact”, 2016 </a:t>
            </a:r>
            <a:r>
              <a:rPr lang="en-GB" sz="2200" dirty="0">
                <a:solidFill>
                  <a:schemeClr val="bg1"/>
                </a:solidFill>
                <a:latin typeface="Arial" panose="020B0604020202020204" pitchFamily="34" charset="0"/>
                <a:cs typeface="Arial" panose="020B0604020202020204" pitchFamily="34" charset="0"/>
                <a:hlinkClick r:id="rId4"/>
              </a:rPr>
              <a:t>http://bit.ly/3uyQGqb</a:t>
            </a:r>
            <a:r>
              <a:rPr lang="en-GB" sz="2200" dirty="0">
                <a:solidFill>
                  <a:schemeClr val="bg1"/>
                </a:solidFill>
                <a:latin typeface="Arial" panose="020B0604020202020204" pitchFamily="34" charset="0"/>
                <a:cs typeface="Arial" panose="020B0604020202020204" pitchFamily="34" charset="0"/>
              </a:rPr>
              <a:t> </a:t>
            </a:r>
            <a:endParaRPr lang="en-GB" sz="2200" dirty="0">
              <a:latin typeface="Arial" panose="020B0604020202020204" pitchFamily="34" charset="0"/>
              <a:cs typeface="Arial" panose="020B0604020202020204" pitchFamily="34" charset="0"/>
            </a:endParaRPr>
          </a:p>
          <a:p>
            <a:pPr>
              <a:lnSpc>
                <a:spcPct val="140000"/>
              </a:lnSpc>
              <a:buFontTx/>
              <a:buChar char="-"/>
            </a:pPr>
            <a:r>
              <a:rPr lang="en-GB" sz="2200" dirty="0">
                <a:solidFill>
                  <a:schemeClr val="bg1"/>
                </a:solidFill>
                <a:latin typeface="Arial" panose="020B0604020202020204" pitchFamily="34" charset="0"/>
                <a:cs typeface="Arial" panose="020B0604020202020204" pitchFamily="34" charset="0"/>
              </a:rPr>
              <a:t>Julia Angwin et al, “Machine Bias”, ProPublica 23 May 2016 </a:t>
            </a:r>
            <a:r>
              <a:rPr lang="en-GB" sz="2200" dirty="0">
                <a:solidFill>
                  <a:schemeClr val="bg1"/>
                </a:solidFill>
                <a:latin typeface="Arial" panose="020B0604020202020204" pitchFamily="34" charset="0"/>
                <a:cs typeface="Arial" panose="020B0604020202020204" pitchFamily="34" charset="0"/>
                <a:hlinkClick r:id="rId5"/>
              </a:rPr>
              <a:t>http://www.propublica.org/article/machine-bias-risk-assessments-in-criminal-sentencing</a:t>
            </a:r>
            <a:r>
              <a:rPr lang="en-GB" sz="2200" dirty="0">
                <a:solidFill>
                  <a:schemeClr val="bg1"/>
                </a:solidFill>
                <a:latin typeface="Arial" panose="020B0604020202020204" pitchFamily="34" charset="0"/>
                <a:cs typeface="Arial" panose="020B0604020202020204" pitchFamily="34" charset="0"/>
              </a:rPr>
              <a:t> </a:t>
            </a:r>
          </a:p>
          <a:p>
            <a:pPr>
              <a:lnSpc>
                <a:spcPct val="140000"/>
              </a:lnSpc>
              <a:buFontTx/>
              <a:buChar char="-"/>
            </a:pPr>
            <a:r>
              <a:rPr lang="en-GB" sz="2200" dirty="0">
                <a:solidFill>
                  <a:schemeClr val="bg1"/>
                </a:solidFill>
                <a:latin typeface="Arial" panose="020B0604020202020204" pitchFamily="34" charset="0"/>
                <a:cs typeface="Arial" panose="020B0604020202020204" pitchFamily="34" charset="0"/>
              </a:rPr>
              <a:t>Northpointe Ltd, “Sample risk assessment – COMPAS core”, </a:t>
            </a:r>
            <a:r>
              <a:rPr lang="en-GB" sz="2200" dirty="0">
                <a:latin typeface="Arial" panose="020B0604020202020204" pitchFamily="34" charset="0"/>
                <a:cs typeface="Arial" panose="020B0604020202020204" pitchFamily="34" charset="0"/>
                <a:hlinkClick r:id="rId6"/>
              </a:rPr>
              <a:t>https://www.documentcloud.org/documents/2702103-Sample-Risk-Assessment-COMPAS-CORE.html</a:t>
            </a:r>
            <a:r>
              <a:rPr lang="en-GB" sz="2200" dirty="0">
                <a:latin typeface="Arial" panose="020B0604020202020204" pitchFamily="34" charset="0"/>
                <a:cs typeface="Arial" panose="020B0604020202020204" pitchFamily="34" charset="0"/>
              </a:rPr>
              <a:t> </a:t>
            </a:r>
          </a:p>
          <a:p>
            <a:pPr>
              <a:lnSpc>
                <a:spcPct val="140000"/>
              </a:lnSpc>
              <a:buFontTx/>
              <a:buChar char="-"/>
            </a:pPr>
            <a:r>
              <a:rPr lang="en-GB" sz="2200" dirty="0">
                <a:solidFill>
                  <a:schemeClr val="bg1"/>
                </a:solidFill>
                <a:latin typeface="Arial" panose="020B0604020202020204" pitchFamily="34" charset="0"/>
                <a:cs typeface="Arial" panose="020B0604020202020204" pitchFamily="34" charset="0"/>
              </a:rPr>
              <a:t>Arvind Narayanan, “Tutorial: 21 Fairness Definitions and their Politics”, </a:t>
            </a:r>
            <a:r>
              <a:rPr lang="en-GB" sz="2200" dirty="0" err="1">
                <a:solidFill>
                  <a:schemeClr val="bg1"/>
                </a:solidFill>
                <a:latin typeface="Arial" panose="020B0604020202020204" pitchFamily="34" charset="0"/>
                <a:cs typeface="Arial" panose="020B0604020202020204" pitchFamily="34" charset="0"/>
              </a:rPr>
              <a:t>FAccT</a:t>
            </a:r>
            <a:r>
              <a:rPr lang="en-GB" sz="2200" dirty="0">
                <a:solidFill>
                  <a:schemeClr val="bg1"/>
                </a:solidFill>
                <a:latin typeface="Arial" panose="020B0604020202020204" pitchFamily="34" charset="0"/>
                <a:cs typeface="Arial" panose="020B0604020202020204" pitchFamily="34" charset="0"/>
              </a:rPr>
              <a:t> 2018, </a:t>
            </a:r>
            <a:r>
              <a:rPr lang="en-GB" sz="2200" dirty="0">
                <a:solidFill>
                  <a:schemeClr val="bg1"/>
                </a:solidFill>
                <a:latin typeface="Arial" panose="020B0604020202020204" pitchFamily="34" charset="0"/>
                <a:cs typeface="Arial" panose="020B0604020202020204" pitchFamily="34" charset="0"/>
                <a:hlinkClick r:id="rId7"/>
              </a:rPr>
              <a:t>http://www.youtube.com/embed/jIXIuYdnyyk</a:t>
            </a:r>
            <a:r>
              <a:rPr lang="en-GB" sz="2200" dirty="0">
                <a:solidFill>
                  <a:schemeClr val="bg1"/>
                </a:solidFill>
                <a:latin typeface="Arial" panose="020B0604020202020204" pitchFamily="34" charset="0"/>
                <a:cs typeface="Arial" panose="020B0604020202020204" pitchFamily="34" charset="0"/>
              </a:rPr>
              <a:t>  </a:t>
            </a:r>
          </a:p>
          <a:p>
            <a:pPr marL="0" indent="0">
              <a:lnSpc>
                <a:spcPct val="140000"/>
              </a:lnSpc>
              <a:buNone/>
            </a:pPr>
            <a:endParaRPr lang="en-GB" sz="2200" dirty="0">
              <a:solidFill>
                <a:schemeClr val="bg1"/>
              </a:solidFill>
              <a:latin typeface="Arial" panose="020B0604020202020204" pitchFamily="34" charset="0"/>
              <a:cs typeface="Arial" panose="020B0604020202020204" pitchFamily="34" charset="0"/>
            </a:endParaRPr>
          </a:p>
          <a:p>
            <a:pPr>
              <a:lnSpc>
                <a:spcPct val="140000"/>
              </a:lnSpc>
              <a:buFontTx/>
              <a:buChar char="-"/>
            </a:pPr>
            <a:endParaRPr lang="en-GB" sz="2200" dirty="0">
              <a:latin typeface="Arial" panose="020B0604020202020204" pitchFamily="34" charset="0"/>
              <a:cs typeface="Arial" panose="020B0604020202020204" pitchFamily="34" charset="0"/>
            </a:endParaRPr>
          </a:p>
          <a:p>
            <a:pPr marL="176400" indent="-176400">
              <a:lnSpc>
                <a:spcPct val="120000"/>
              </a:lnSpc>
              <a:buNone/>
            </a:pPr>
            <a:endParaRPr lang="en-GB"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168128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0E941C-F03A-9234-7D7A-814CF1A372C4}"/>
              </a:ext>
            </a:extLst>
          </p:cNvPr>
          <p:cNvSpPr>
            <a:spLocks noGrp="1"/>
          </p:cNvSpPr>
          <p:nvPr>
            <p:ph type="title"/>
          </p:nvPr>
        </p:nvSpPr>
        <p:spPr/>
        <p:txBody>
          <a:bodyPr/>
          <a:lstStyle/>
          <a:p>
            <a:r>
              <a:rPr lang="en-GB" dirty="0">
                <a:cs typeface="Arial" panose="020B0604020202020204" pitchFamily="34" charset="0"/>
              </a:rPr>
              <a:t>   </a:t>
            </a:r>
            <a:r>
              <a:rPr lang="en-GB" sz="3600" dirty="0">
                <a:solidFill>
                  <a:schemeClr val="accent4">
                    <a:lumMod val="60000"/>
                    <a:lumOff val="40000"/>
                  </a:schemeClr>
                </a:solidFill>
                <a:latin typeface="Arial" panose="020B0604020202020204" pitchFamily="34" charset="0"/>
                <a:cs typeface="Arial" panose="020B0604020202020204" pitchFamily="34" charset="0"/>
              </a:rPr>
              <a:t>REFERENCES II</a:t>
            </a:r>
          </a:p>
        </p:txBody>
      </p:sp>
      <p:sp>
        <p:nvSpPr>
          <p:cNvPr id="2" name="Content Placeholder 1"/>
          <p:cNvSpPr>
            <a:spLocks noGrp="1"/>
          </p:cNvSpPr>
          <p:nvPr>
            <p:ph idx="1"/>
          </p:nvPr>
        </p:nvSpPr>
        <p:spPr>
          <a:xfrm>
            <a:off x="232610" y="922423"/>
            <a:ext cx="8678779" cy="6240377"/>
          </a:xfrm>
        </p:spPr>
        <p:txBody>
          <a:bodyPr>
            <a:normAutofit/>
          </a:bodyPr>
          <a:lstStyle/>
          <a:p>
            <a:pPr marL="0" indent="0">
              <a:lnSpc>
                <a:spcPct val="120000"/>
              </a:lnSpc>
              <a:buNone/>
            </a:pPr>
            <a:r>
              <a:rPr lang="en-US" sz="2800" b="1" dirty="0">
                <a:solidFill>
                  <a:schemeClr val="accent4">
                    <a:lumMod val="60000"/>
                    <a:lumOff val="40000"/>
                  </a:schemeClr>
                </a:solidFill>
                <a:latin typeface="Arial" panose="020B0604020202020204" pitchFamily="34" charset="0"/>
                <a:cs typeface="Arial" panose="020B0604020202020204" pitchFamily="34" charset="0"/>
              </a:rPr>
              <a:t>European Commission AI Ethics Guidelines </a:t>
            </a:r>
          </a:p>
          <a:p>
            <a:pPr marL="0" indent="0">
              <a:lnSpc>
                <a:spcPct val="120000"/>
              </a:lnSpc>
              <a:buNone/>
            </a:pPr>
            <a:r>
              <a:rPr lang="en-GB" sz="2000" dirty="0">
                <a:solidFill>
                  <a:schemeClr val="bg1"/>
                </a:solidFill>
                <a:latin typeface="Arial" panose="020B0604020202020204" pitchFamily="34" charset="0"/>
                <a:cs typeface="Arial" panose="020B0604020202020204" pitchFamily="34" charset="0"/>
              </a:rPr>
              <a:t>- </a:t>
            </a:r>
            <a:r>
              <a:rPr lang="en-GB" sz="2200" dirty="0">
                <a:solidFill>
                  <a:schemeClr val="bg1"/>
                </a:solidFill>
                <a:latin typeface="Arial" panose="020B0604020202020204" pitchFamily="34" charset="0"/>
                <a:cs typeface="Arial" panose="020B0604020202020204" pitchFamily="34" charset="0"/>
              </a:rPr>
              <a:t>High-level expert group on AI, “Ethics Guidelines for Trustworthy AI”, 2019 </a:t>
            </a:r>
            <a:r>
              <a:rPr lang="en-GB" sz="2200" dirty="0">
                <a:solidFill>
                  <a:schemeClr val="bg1"/>
                </a:solidFill>
                <a:latin typeface="Arial" panose="020B0604020202020204" pitchFamily="34" charset="0"/>
                <a:cs typeface="Arial" panose="020B0604020202020204" pitchFamily="34" charset="0"/>
                <a:hlinkClick r:id="rId3"/>
              </a:rPr>
              <a:t>https://www.aepd.es/sites/default/files/2019-12/ai-ethics-guidelines.pdf</a:t>
            </a:r>
            <a:r>
              <a:rPr lang="en-GB" sz="2200" dirty="0">
                <a:solidFill>
                  <a:schemeClr val="bg1"/>
                </a:solidFill>
                <a:latin typeface="Arial" panose="020B0604020202020204" pitchFamily="34" charset="0"/>
                <a:cs typeface="Arial" panose="020B0604020202020204" pitchFamily="34" charset="0"/>
              </a:rPr>
              <a:t>  </a:t>
            </a:r>
          </a:p>
          <a:p>
            <a:pPr marL="0" indent="0">
              <a:lnSpc>
                <a:spcPct val="120000"/>
              </a:lnSpc>
              <a:buNone/>
            </a:pPr>
            <a:endParaRPr lang="en-GB" sz="2000" dirty="0">
              <a:solidFill>
                <a:schemeClr val="bg1"/>
              </a:solidFill>
              <a:latin typeface="Arial" panose="020B0604020202020204" pitchFamily="34" charset="0"/>
              <a:cs typeface="Arial" panose="020B0604020202020204" pitchFamily="34" charset="0"/>
            </a:endParaRPr>
          </a:p>
          <a:p>
            <a:pPr marL="0" indent="0">
              <a:lnSpc>
                <a:spcPct val="120000"/>
              </a:lnSpc>
              <a:buNone/>
            </a:pPr>
            <a:r>
              <a:rPr lang="en-GB" sz="2800" b="1" dirty="0">
                <a:solidFill>
                  <a:schemeClr val="accent4">
                    <a:lumMod val="60000"/>
                    <a:lumOff val="40000"/>
                  </a:schemeClr>
                </a:solidFill>
                <a:latin typeface="Arial" panose="020B0604020202020204" pitchFamily="34" charset="0"/>
                <a:cs typeface="Arial" panose="020B0604020202020204" pitchFamily="34" charset="0"/>
              </a:rPr>
              <a:t>Explainability</a:t>
            </a:r>
          </a:p>
          <a:p>
            <a:pPr marL="176400" indent="-176400">
              <a:lnSpc>
                <a:spcPct val="120000"/>
              </a:lnSpc>
              <a:buNone/>
            </a:pPr>
            <a:r>
              <a:rPr lang="en-GB" sz="2200" dirty="0">
                <a:solidFill>
                  <a:schemeClr val="bg1"/>
                </a:solidFill>
                <a:latin typeface="Arial" panose="020B0604020202020204" pitchFamily="34" charset="0"/>
                <a:cs typeface="Arial" panose="020B0604020202020204" pitchFamily="34" charset="0"/>
              </a:rPr>
              <a:t> - Cynthia Rudin et al, "Interpretable models for recidivism prediction“, J. Royal Statistics 2016 </a:t>
            </a:r>
            <a:r>
              <a:rPr lang="en-GB" sz="2200" dirty="0">
                <a:solidFill>
                  <a:schemeClr val="bg1"/>
                </a:solidFill>
                <a:latin typeface="Arial" panose="020B0604020202020204" pitchFamily="34" charset="0"/>
                <a:cs typeface="Arial" panose="020B0604020202020204" pitchFamily="34" charset="0"/>
                <a:hlinkClick r:id="rId4"/>
              </a:rPr>
              <a:t>http://arxiv.org/abs/1503.07810</a:t>
            </a:r>
            <a:r>
              <a:rPr lang="en-GB" sz="2200" dirty="0">
                <a:solidFill>
                  <a:schemeClr val="bg1"/>
                </a:solidFill>
                <a:latin typeface="Arial" panose="020B0604020202020204" pitchFamily="34" charset="0"/>
                <a:cs typeface="Arial" panose="020B0604020202020204" pitchFamily="34" charset="0"/>
              </a:rPr>
              <a:t> </a:t>
            </a:r>
            <a:endParaRPr lang="en-GB" sz="2200" dirty="0">
              <a:latin typeface="Arial" panose="020B0604020202020204" pitchFamily="34" charset="0"/>
              <a:cs typeface="Arial" panose="020B0604020202020204" pitchFamily="34" charset="0"/>
            </a:endParaRPr>
          </a:p>
          <a:p>
            <a:pPr>
              <a:lnSpc>
                <a:spcPct val="120000"/>
              </a:lnSpc>
              <a:buFontTx/>
              <a:buChar char="-"/>
            </a:pPr>
            <a:r>
              <a:rPr lang="en-GB" sz="2200" dirty="0">
                <a:solidFill>
                  <a:schemeClr val="bg1"/>
                </a:solidFill>
                <a:latin typeface="Arial" panose="020B0604020202020204" pitchFamily="34" charset="0"/>
                <a:cs typeface="Arial" panose="020B0604020202020204" pitchFamily="34" charset="0"/>
              </a:rPr>
              <a:t>Julia Dressel &amp; Harry Farid, “The accuracy, fairness, and limits of predicting recidivism”, Science Advances, 2018 </a:t>
            </a:r>
            <a:r>
              <a:rPr lang="en-GB" sz="2200" dirty="0">
                <a:solidFill>
                  <a:schemeClr val="bg1"/>
                </a:solidFill>
                <a:latin typeface="Arial" panose="020B0604020202020204" pitchFamily="34" charset="0"/>
                <a:cs typeface="Arial" panose="020B0604020202020204" pitchFamily="34" charset="0"/>
                <a:hlinkClick r:id="rId5"/>
              </a:rPr>
              <a:t>http://www.ncbi.nlm.nih.gov/pmc/articles/PMC5777393/</a:t>
            </a:r>
            <a:r>
              <a:rPr lang="en-GB" sz="2200" dirty="0">
                <a:solidFill>
                  <a:schemeClr val="bg1"/>
                </a:solidFill>
                <a:latin typeface="Arial" panose="020B0604020202020204" pitchFamily="34" charset="0"/>
                <a:cs typeface="Arial" panose="020B0604020202020204" pitchFamily="34" charset="0"/>
              </a:rPr>
              <a:t> </a:t>
            </a:r>
          </a:p>
          <a:p>
            <a:pPr>
              <a:lnSpc>
                <a:spcPct val="120000"/>
              </a:lnSpc>
              <a:buFontTx/>
              <a:buChar char="-"/>
            </a:pPr>
            <a:r>
              <a:rPr lang="en-GB" sz="2200" dirty="0">
                <a:solidFill>
                  <a:schemeClr val="bg1"/>
                </a:solidFill>
                <a:latin typeface="Arial" panose="020B0604020202020204" pitchFamily="34" charset="0"/>
                <a:cs typeface="Arial" panose="020B0604020202020204" pitchFamily="34" charset="0"/>
              </a:rPr>
              <a:t>E. F. </a:t>
            </a:r>
            <a:r>
              <a:rPr lang="en-GB" sz="2200" dirty="0" err="1">
                <a:solidFill>
                  <a:schemeClr val="bg1"/>
                </a:solidFill>
                <a:latin typeface="Arial" panose="020B0604020202020204" pitchFamily="34" charset="0"/>
                <a:cs typeface="Arial" panose="020B0604020202020204" pitchFamily="34" charset="0"/>
              </a:rPr>
              <a:t>Haghish</a:t>
            </a:r>
            <a:r>
              <a:rPr lang="en-GB" sz="2200" dirty="0">
                <a:solidFill>
                  <a:schemeClr val="bg1"/>
                </a:solidFill>
                <a:latin typeface="Arial" panose="020B0604020202020204" pitchFamily="34" charset="0"/>
                <a:cs typeface="Arial" panose="020B0604020202020204" pitchFamily="34" charset="0"/>
              </a:rPr>
              <a:t>, Weighted Shapley values R package, </a:t>
            </a:r>
            <a:r>
              <a:rPr lang="en-GB" sz="2200" dirty="0">
                <a:solidFill>
                  <a:schemeClr val="bg1"/>
                </a:solidFill>
                <a:latin typeface="Arial" panose="020B0604020202020204" pitchFamily="34" charset="0"/>
                <a:cs typeface="Arial" panose="020B0604020202020204" pitchFamily="34" charset="0"/>
                <a:hlinkClick r:id="rId6"/>
              </a:rPr>
              <a:t>https://github.com/haghish/shapley</a:t>
            </a:r>
            <a:r>
              <a:rPr lang="en-GB" sz="2200" dirty="0">
                <a:solidFill>
                  <a:schemeClr val="bg1"/>
                </a:solidFill>
                <a:latin typeface="Arial" panose="020B0604020202020204" pitchFamily="34" charset="0"/>
                <a:cs typeface="Arial" panose="020B0604020202020204" pitchFamily="34" charset="0"/>
              </a:rPr>
              <a:t> </a:t>
            </a:r>
          </a:p>
          <a:p>
            <a:pPr marL="0" indent="0">
              <a:lnSpc>
                <a:spcPct val="120000"/>
              </a:lnSpc>
              <a:buNone/>
            </a:pPr>
            <a:endParaRPr lang="en-GB" sz="2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58615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a:extLst>
            <a:ext uri="{FF2B5EF4-FFF2-40B4-BE49-F238E27FC236}">
              <a16:creationId xmlns:a16="http://schemas.microsoft.com/office/drawing/2014/main" id="{52062180-E19D-2679-403B-1AC1C1020F6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F526381-F24C-CB99-5B43-62BBBA71862A}"/>
              </a:ext>
            </a:extLst>
          </p:cNvPr>
          <p:cNvSpPr>
            <a:spLocks noGrp="1"/>
          </p:cNvSpPr>
          <p:nvPr>
            <p:ph type="title"/>
          </p:nvPr>
        </p:nvSpPr>
        <p:spPr/>
        <p:txBody>
          <a:bodyPr/>
          <a:lstStyle/>
          <a:p>
            <a:r>
              <a:rPr lang="en-GB" dirty="0">
                <a:cs typeface="Arial" panose="020B0604020202020204" pitchFamily="34" charset="0"/>
              </a:rPr>
              <a:t>   </a:t>
            </a:r>
            <a:r>
              <a:rPr lang="en-GB" sz="3600" dirty="0">
                <a:solidFill>
                  <a:schemeClr val="accent4">
                    <a:lumMod val="60000"/>
                    <a:lumOff val="40000"/>
                  </a:schemeClr>
                </a:solidFill>
                <a:latin typeface="Arial" panose="020B0604020202020204" pitchFamily="34" charset="0"/>
                <a:cs typeface="Arial" panose="020B0604020202020204" pitchFamily="34" charset="0"/>
              </a:rPr>
              <a:t>REFERENCES III</a:t>
            </a:r>
          </a:p>
        </p:txBody>
      </p:sp>
      <p:sp>
        <p:nvSpPr>
          <p:cNvPr id="2" name="Content Placeholder 1">
            <a:extLst>
              <a:ext uri="{FF2B5EF4-FFF2-40B4-BE49-F238E27FC236}">
                <a16:creationId xmlns:a16="http://schemas.microsoft.com/office/drawing/2014/main" id="{BDE1553E-B16E-9EFB-29F7-2E74D2D315EB}"/>
              </a:ext>
            </a:extLst>
          </p:cNvPr>
          <p:cNvSpPr>
            <a:spLocks noGrp="1"/>
          </p:cNvSpPr>
          <p:nvPr>
            <p:ph idx="1"/>
          </p:nvPr>
        </p:nvSpPr>
        <p:spPr>
          <a:xfrm>
            <a:off x="232610" y="922423"/>
            <a:ext cx="8678779" cy="6240377"/>
          </a:xfrm>
        </p:spPr>
        <p:txBody>
          <a:bodyPr>
            <a:normAutofit/>
          </a:bodyPr>
          <a:lstStyle/>
          <a:p>
            <a:pPr marL="0" indent="0">
              <a:lnSpc>
                <a:spcPct val="120000"/>
              </a:lnSpc>
              <a:buNone/>
            </a:pPr>
            <a:r>
              <a:rPr lang="en-US" sz="2800" b="1" dirty="0">
                <a:solidFill>
                  <a:schemeClr val="accent4">
                    <a:lumMod val="60000"/>
                    <a:lumOff val="40000"/>
                  </a:schemeClr>
                </a:solidFill>
                <a:latin typeface="Arial" panose="020B0604020202020204" pitchFamily="34" charset="0"/>
                <a:cs typeface="Arial" panose="020B0604020202020204" pitchFamily="34" charset="0"/>
              </a:rPr>
              <a:t>Caste Bias</a:t>
            </a:r>
          </a:p>
          <a:p>
            <a:pPr marL="0" indent="0">
              <a:lnSpc>
                <a:spcPct val="120000"/>
              </a:lnSpc>
              <a:buNone/>
            </a:pPr>
            <a:r>
              <a:rPr lang="en-GB" sz="2400" dirty="0">
                <a:solidFill>
                  <a:schemeClr val="bg1"/>
                </a:solidFill>
                <a:latin typeface="Arial" panose="020B0604020202020204" pitchFamily="34" charset="0"/>
                <a:cs typeface="Arial" panose="020B0604020202020204" pitchFamily="34" charset="0"/>
              </a:rPr>
              <a:t>- UK Equality Act 2010 </a:t>
            </a:r>
            <a:r>
              <a:rPr lang="en-GB" sz="2400" dirty="0">
                <a:solidFill>
                  <a:schemeClr val="bg1"/>
                </a:solidFill>
                <a:latin typeface="Arial" panose="020B0604020202020204" pitchFamily="34" charset="0"/>
                <a:cs typeface="Arial" panose="020B0604020202020204" pitchFamily="34" charset="0"/>
                <a:hlinkClick r:id="rId3"/>
              </a:rPr>
              <a:t>https://www.legislation.gov.uk/ukpga/2010/15/</a:t>
            </a:r>
            <a:r>
              <a:rPr lang="en-GB" sz="2400" dirty="0">
                <a:solidFill>
                  <a:schemeClr val="bg1"/>
                </a:solidFill>
                <a:latin typeface="Arial" panose="020B0604020202020204" pitchFamily="34" charset="0"/>
                <a:cs typeface="Arial" panose="020B0604020202020204" pitchFamily="34" charset="0"/>
              </a:rPr>
              <a:t>  </a:t>
            </a:r>
          </a:p>
          <a:p>
            <a:pPr>
              <a:lnSpc>
                <a:spcPct val="120000"/>
              </a:lnSpc>
              <a:buFontTx/>
              <a:buChar char="-"/>
            </a:pPr>
            <a:r>
              <a:rPr lang="en-GB" sz="2400" dirty="0">
                <a:solidFill>
                  <a:schemeClr val="bg1"/>
                </a:solidFill>
                <a:latin typeface="Arial" panose="020B0604020202020204" pitchFamily="34" charset="0"/>
                <a:cs typeface="Arial" panose="020B0604020202020204" pitchFamily="34" charset="0"/>
              </a:rPr>
              <a:t>Vijayaraghavan et al, “DECASTE”, June 2025 </a:t>
            </a:r>
            <a:r>
              <a:rPr lang="en-GB" sz="2400" dirty="0">
                <a:solidFill>
                  <a:schemeClr val="bg1"/>
                </a:solidFill>
                <a:latin typeface="Arial" panose="020B0604020202020204" pitchFamily="34" charset="0"/>
                <a:cs typeface="Arial" panose="020B0604020202020204" pitchFamily="34" charset="0"/>
                <a:hlinkClick r:id="rId4"/>
              </a:rPr>
              <a:t>https://arxiv.org/pdf/2505.14971</a:t>
            </a:r>
            <a:r>
              <a:rPr lang="en-GB" sz="2400" dirty="0">
                <a:solidFill>
                  <a:schemeClr val="bg1"/>
                </a:solidFill>
                <a:latin typeface="Arial" panose="020B0604020202020204" pitchFamily="34" charset="0"/>
                <a:cs typeface="Arial" panose="020B0604020202020204" pitchFamily="34" charset="0"/>
              </a:rPr>
              <a:t> </a:t>
            </a:r>
          </a:p>
          <a:p>
            <a:pPr>
              <a:lnSpc>
                <a:spcPct val="120000"/>
              </a:lnSpc>
              <a:buFontTx/>
              <a:buChar char="-"/>
            </a:pPr>
            <a:endParaRPr lang="en-GB" sz="2400" dirty="0">
              <a:solidFill>
                <a:schemeClr val="bg1"/>
              </a:solidFill>
              <a:latin typeface="Arial" panose="020B0604020202020204" pitchFamily="34" charset="0"/>
              <a:cs typeface="Arial" panose="020B0604020202020204" pitchFamily="34" charset="0"/>
            </a:endParaRPr>
          </a:p>
          <a:p>
            <a:pPr marL="0" indent="0">
              <a:lnSpc>
                <a:spcPct val="120000"/>
              </a:lnSpc>
              <a:buNone/>
            </a:pPr>
            <a:endParaRPr lang="en-GB" sz="2400" dirty="0">
              <a:solidFill>
                <a:schemeClr val="bg1"/>
              </a:solidFill>
              <a:latin typeface="Arial" panose="020B0604020202020204" pitchFamily="34" charset="0"/>
              <a:cs typeface="Arial" panose="020B0604020202020204" pitchFamily="34" charset="0"/>
            </a:endParaRPr>
          </a:p>
          <a:p>
            <a:pPr marL="0" indent="0">
              <a:lnSpc>
                <a:spcPct val="120000"/>
              </a:lnSpc>
              <a:buNone/>
            </a:pPr>
            <a:endParaRPr lang="en-GB" sz="2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835119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C7A494-1D2A-C711-778D-017B8CB1123F}"/>
              </a:ext>
            </a:extLst>
          </p:cNvPr>
          <p:cNvSpPr>
            <a:spLocks noGrp="1"/>
          </p:cNvSpPr>
          <p:nvPr>
            <p:ph type="title"/>
          </p:nvPr>
        </p:nvSpPr>
        <p:spPr/>
        <p:txBody>
          <a:bodyPr/>
          <a:lstStyle/>
          <a:p>
            <a:r>
              <a:rPr lang="en-GB" dirty="0"/>
              <a:t>   </a:t>
            </a:r>
            <a:r>
              <a:rPr lang="en-GB" sz="3600" dirty="0">
                <a:solidFill>
                  <a:schemeClr val="accent4">
                    <a:lumMod val="60000"/>
                    <a:lumOff val="40000"/>
                  </a:schemeClr>
                </a:solidFill>
                <a:latin typeface="Arial" panose="020B0604020202020204" pitchFamily="34" charset="0"/>
                <a:cs typeface="Arial" panose="020B0604020202020204" pitchFamily="34" charset="0"/>
              </a:rPr>
              <a:t>REFERENCES IV </a:t>
            </a:r>
          </a:p>
        </p:txBody>
      </p:sp>
      <p:sp>
        <p:nvSpPr>
          <p:cNvPr id="2" name="Content Placeholder 1"/>
          <p:cNvSpPr>
            <a:spLocks noGrp="1"/>
          </p:cNvSpPr>
          <p:nvPr>
            <p:ph idx="1"/>
          </p:nvPr>
        </p:nvSpPr>
        <p:spPr>
          <a:xfrm>
            <a:off x="232610" y="766132"/>
            <a:ext cx="8678779" cy="6320589"/>
          </a:xfrm>
        </p:spPr>
        <p:txBody>
          <a:bodyPr>
            <a:normAutofit/>
          </a:bodyPr>
          <a:lstStyle/>
          <a:p>
            <a:pPr marL="176400" indent="-176400">
              <a:lnSpc>
                <a:spcPct val="120000"/>
              </a:lnSpc>
              <a:buNone/>
            </a:pPr>
            <a:r>
              <a:rPr lang="en-GB" sz="2800" b="1" dirty="0">
                <a:solidFill>
                  <a:schemeClr val="accent4">
                    <a:lumMod val="60000"/>
                    <a:lumOff val="40000"/>
                  </a:schemeClr>
                </a:solidFill>
                <a:latin typeface="Arial" panose="020B0604020202020204" pitchFamily="34" charset="0"/>
                <a:cs typeface="Arial" panose="020B0604020202020204" pitchFamily="34" charset="0"/>
              </a:rPr>
              <a:t>Technical Tools for Debiasing </a:t>
            </a:r>
          </a:p>
          <a:p>
            <a:pPr marL="176400" indent="-176400">
              <a:lnSpc>
                <a:spcPct val="120000"/>
              </a:lnSpc>
              <a:buNone/>
            </a:pPr>
            <a:r>
              <a:rPr lang="en-GB" sz="2000" dirty="0">
                <a:solidFill>
                  <a:schemeClr val="bg1"/>
                </a:solidFill>
                <a:latin typeface="Arial" panose="020B0604020202020204" pitchFamily="34" charset="0"/>
                <a:cs typeface="Arial" panose="020B0604020202020204" pitchFamily="34" charset="0"/>
              </a:rPr>
              <a:t>- Luis Vaquero, “Fairness in AI: Pros and cons and toolboxes”, blog post April 2021: </a:t>
            </a:r>
            <a:r>
              <a:rPr lang="en-GB" sz="2000" dirty="0" err="1">
                <a:solidFill>
                  <a:schemeClr val="bg1"/>
                </a:solidFill>
                <a:latin typeface="Arial" panose="020B0604020202020204" pitchFamily="34" charset="0"/>
                <a:cs typeface="Arial" panose="020B0604020202020204" pitchFamily="34" charset="0"/>
              </a:rPr>
              <a:t>eg</a:t>
            </a:r>
            <a:r>
              <a:rPr lang="en-GB" sz="2000" dirty="0">
                <a:solidFill>
                  <a:schemeClr val="bg1"/>
                </a:solidFill>
                <a:latin typeface="Arial" panose="020B0604020202020204" pitchFamily="34" charset="0"/>
                <a:cs typeface="Arial" panose="020B0604020202020204" pitchFamily="34" charset="0"/>
              </a:rPr>
              <a:t> AI Fairness 360, FAT Forensics from UOB</a:t>
            </a:r>
          </a:p>
          <a:p>
            <a:pPr marL="176400" indent="-176400">
              <a:lnSpc>
                <a:spcPct val="120000"/>
              </a:lnSpc>
              <a:buNone/>
            </a:pPr>
            <a:r>
              <a:rPr lang="en-GB" sz="2000" dirty="0">
                <a:solidFill>
                  <a:schemeClr val="bg1"/>
                </a:solidFill>
                <a:latin typeface="Arial" panose="020B0604020202020204" pitchFamily="34" charset="0"/>
                <a:cs typeface="Arial" panose="020B0604020202020204" pitchFamily="34" charset="0"/>
                <a:hlinkClick r:id="rId3"/>
              </a:rPr>
              <a:t>https://www.linkedin.com/pulse/fairness-ai-pros-cons-toolboxes-luis-m-vaquero/</a:t>
            </a:r>
            <a:r>
              <a:rPr lang="en-GB" sz="2000" dirty="0">
                <a:solidFill>
                  <a:schemeClr val="bg1"/>
                </a:solidFill>
                <a:latin typeface="Arial" panose="020B0604020202020204" pitchFamily="34" charset="0"/>
                <a:cs typeface="Arial" panose="020B0604020202020204" pitchFamily="34" charset="0"/>
              </a:rPr>
              <a:t> </a:t>
            </a:r>
          </a:p>
          <a:p>
            <a:pPr>
              <a:lnSpc>
                <a:spcPct val="120000"/>
              </a:lnSpc>
              <a:buFontTx/>
              <a:buChar char="-"/>
            </a:pPr>
            <a:r>
              <a:rPr lang="en-GB" sz="2000" dirty="0" err="1">
                <a:latin typeface="Arial" panose="020B0604020202020204" pitchFamily="34" charset="0"/>
                <a:cs typeface="Arial" panose="020B0604020202020204" pitchFamily="34" charset="0"/>
              </a:rPr>
              <a:t>Jieyu</a:t>
            </a:r>
            <a:r>
              <a:rPr lang="en-GB" sz="2000" dirty="0">
                <a:latin typeface="Arial" panose="020B0604020202020204" pitchFamily="34" charset="0"/>
                <a:cs typeface="Arial" panose="020B0604020202020204" pitchFamily="34" charset="0"/>
              </a:rPr>
              <a:t> </a:t>
            </a:r>
            <a:r>
              <a:rPr lang="en-GB" sz="2000" dirty="0">
                <a:solidFill>
                  <a:schemeClr val="bg1"/>
                </a:solidFill>
                <a:latin typeface="Arial" panose="020B0604020202020204" pitchFamily="34" charset="0"/>
                <a:cs typeface="Arial" panose="020B0604020202020204" pitchFamily="34" charset="0"/>
              </a:rPr>
              <a:t>Zhao et al, “</a:t>
            </a:r>
            <a:r>
              <a:rPr lang="en-GB" sz="2000" dirty="0">
                <a:latin typeface="Arial" panose="020B0604020202020204" pitchFamily="34" charset="0"/>
                <a:cs typeface="Arial" panose="020B0604020202020204" pitchFamily="34" charset="0"/>
              </a:rPr>
              <a:t>Learning gender-neutral word embeddings”, </a:t>
            </a:r>
            <a:r>
              <a:rPr lang="en-GB" sz="2000" dirty="0"/>
              <a:t>EMNLP 2018, </a:t>
            </a:r>
            <a:r>
              <a:rPr lang="en-GB" sz="2000" dirty="0">
                <a:latin typeface="Arial" panose="020B0604020202020204" pitchFamily="34" charset="0"/>
                <a:cs typeface="Arial" panose="020B0604020202020204" pitchFamily="34" charset="0"/>
                <a:hlinkClick r:id="rId4"/>
              </a:rPr>
              <a:t>https://arxiv.org/pdf/1809.01496.pdf</a:t>
            </a:r>
            <a:r>
              <a:rPr lang="en-GB" sz="2000" dirty="0">
                <a:latin typeface="Arial" panose="020B0604020202020204" pitchFamily="34" charset="0"/>
                <a:cs typeface="Arial" panose="020B0604020202020204" pitchFamily="34" charset="0"/>
              </a:rPr>
              <a:t> </a:t>
            </a:r>
            <a:endParaRPr lang="en-GB" sz="2000" dirty="0">
              <a:solidFill>
                <a:schemeClr val="bg1"/>
              </a:solidFill>
              <a:latin typeface="Arial" panose="020B0604020202020204" pitchFamily="34" charset="0"/>
              <a:cs typeface="Arial" panose="020B0604020202020204" pitchFamily="34" charset="0"/>
            </a:endParaRPr>
          </a:p>
          <a:p>
            <a:pPr marL="176400" indent="-176400">
              <a:lnSpc>
                <a:spcPct val="120000"/>
              </a:lnSpc>
              <a:buNone/>
            </a:pPr>
            <a:r>
              <a:rPr lang="en-GB" sz="2000" dirty="0">
                <a:solidFill>
                  <a:schemeClr val="bg1"/>
                </a:solidFill>
                <a:latin typeface="Arial" panose="020B0604020202020204" pitchFamily="34" charset="0"/>
                <a:cs typeface="Arial" panose="020B0604020202020204" pitchFamily="34" charset="0"/>
              </a:rPr>
              <a:t>- Brian Hu Zhang et al, “Mitigating unwanted biases with adversarial learning”, AIES 2018 </a:t>
            </a:r>
            <a:r>
              <a:rPr lang="en-GB" sz="2000" dirty="0">
                <a:solidFill>
                  <a:schemeClr val="bg1"/>
                </a:solidFill>
                <a:latin typeface="Arial" panose="020B0604020202020204" pitchFamily="34" charset="0"/>
                <a:cs typeface="Arial" panose="020B0604020202020204" pitchFamily="34" charset="0"/>
                <a:hlinkClick r:id="rId5"/>
              </a:rPr>
              <a:t>https://www.aies-conference.com/2018/contents/papers/main/AIES_2018_paper_162.pdf</a:t>
            </a:r>
            <a:r>
              <a:rPr lang="en-GB" sz="2000" dirty="0">
                <a:solidFill>
                  <a:schemeClr val="bg1"/>
                </a:solidFill>
                <a:latin typeface="Arial" panose="020B0604020202020204" pitchFamily="34" charset="0"/>
                <a:cs typeface="Arial" panose="020B0604020202020204" pitchFamily="34" charset="0"/>
              </a:rPr>
              <a:t> </a:t>
            </a:r>
          </a:p>
          <a:p>
            <a:pPr>
              <a:lnSpc>
                <a:spcPct val="120000"/>
              </a:lnSpc>
              <a:buFontTx/>
              <a:buChar char="-"/>
            </a:pPr>
            <a:r>
              <a:rPr lang="en-GB" sz="2000" dirty="0">
                <a:solidFill>
                  <a:schemeClr val="bg1"/>
                </a:solidFill>
                <a:latin typeface="Arial" panose="020B0604020202020204" pitchFamily="34" charset="0"/>
                <a:cs typeface="Arial" panose="020B0604020202020204" pitchFamily="34" charset="0"/>
              </a:rPr>
              <a:t>Paul F Christiano et </a:t>
            </a:r>
            <a:r>
              <a:rPr lang="en-GB" sz="2000" dirty="0" err="1">
                <a:solidFill>
                  <a:schemeClr val="bg1"/>
                </a:solidFill>
                <a:latin typeface="Arial" panose="020B0604020202020204" pitchFamily="34" charset="0"/>
                <a:cs typeface="Arial" panose="020B0604020202020204" pitchFamily="34" charset="0"/>
              </a:rPr>
              <a:t>ali</a:t>
            </a:r>
            <a:r>
              <a:rPr lang="en-GB" sz="2000" dirty="0">
                <a:solidFill>
                  <a:schemeClr val="bg1"/>
                </a:solidFill>
                <a:latin typeface="Arial" panose="020B0604020202020204" pitchFamily="34" charset="0"/>
                <a:cs typeface="Arial" panose="020B0604020202020204" pitchFamily="34" charset="0"/>
              </a:rPr>
              <a:t>, “Deep Reinforcement Learning from Human Preferences”, </a:t>
            </a:r>
            <a:r>
              <a:rPr lang="en-GB" sz="2000" dirty="0" err="1">
                <a:solidFill>
                  <a:schemeClr val="bg1"/>
                </a:solidFill>
                <a:latin typeface="Arial" panose="020B0604020202020204" pitchFamily="34" charset="0"/>
                <a:cs typeface="Arial" panose="020B0604020202020204" pitchFamily="34" charset="0"/>
              </a:rPr>
              <a:t>Neurips</a:t>
            </a:r>
            <a:r>
              <a:rPr lang="en-GB" sz="2000" dirty="0">
                <a:solidFill>
                  <a:schemeClr val="bg1"/>
                </a:solidFill>
                <a:latin typeface="Arial" panose="020B0604020202020204" pitchFamily="34" charset="0"/>
                <a:cs typeface="Arial" panose="020B0604020202020204" pitchFamily="34" charset="0"/>
              </a:rPr>
              <a:t> 2018 </a:t>
            </a:r>
            <a:r>
              <a:rPr lang="en-GB" sz="2000" dirty="0">
                <a:solidFill>
                  <a:schemeClr val="bg1"/>
                </a:solidFill>
                <a:latin typeface="Arial" panose="020B0604020202020204" pitchFamily="34" charset="0"/>
                <a:cs typeface="Arial" panose="020B0604020202020204" pitchFamily="34" charset="0"/>
                <a:hlinkClick r:id="rId6"/>
              </a:rPr>
              <a:t>https://proceedings.neurips.cc/paper_files/paper/2017/file/d5e2c0adad503c91f91df240d0cd4e49-Paper.pdf</a:t>
            </a:r>
            <a:endParaRPr lang="en-GB" sz="2000" dirty="0">
              <a:solidFill>
                <a:schemeClr val="bg1"/>
              </a:solidFill>
              <a:latin typeface="Arial" panose="020B0604020202020204" pitchFamily="34" charset="0"/>
              <a:cs typeface="Arial" panose="020B0604020202020204" pitchFamily="34" charset="0"/>
            </a:endParaRPr>
          </a:p>
          <a:p>
            <a:pPr marL="0" lvl="0" indent="0">
              <a:lnSpc>
                <a:spcPct val="120000"/>
              </a:lnSpc>
              <a:buNone/>
              <a:defRPr/>
            </a:pPr>
            <a:r>
              <a:rPr lang="en-GB" sz="2000" dirty="0">
                <a:solidFill>
                  <a:prstClr val="white"/>
                </a:solidFill>
                <a:latin typeface="Arial" panose="020B0604020202020204" pitchFamily="34" charset="0"/>
                <a:cs typeface="Arial" panose="020B0604020202020204" pitchFamily="34" charset="0"/>
              </a:rPr>
              <a:t>- </a:t>
            </a:r>
            <a:r>
              <a:rPr lang="en-GB" sz="2000" dirty="0" err="1">
                <a:solidFill>
                  <a:prstClr val="white"/>
                </a:solidFill>
                <a:latin typeface="Arial" panose="020B0604020202020204" pitchFamily="34" charset="0"/>
                <a:cs typeface="Arial" panose="020B0604020202020204" pitchFamily="34" charset="0"/>
              </a:rPr>
              <a:t>UnBIAS</a:t>
            </a:r>
            <a:r>
              <a:rPr lang="en-GB" sz="2000" dirty="0">
                <a:solidFill>
                  <a:prstClr val="white"/>
                </a:solidFill>
                <a:latin typeface="Arial" panose="020B0604020202020204" pitchFamily="34" charset="0"/>
                <a:cs typeface="Arial" panose="020B0604020202020204" pitchFamily="34" charset="0"/>
              </a:rPr>
              <a:t> text debiasing Python package </a:t>
            </a:r>
            <a:r>
              <a:rPr lang="en-GB" sz="2000" dirty="0">
                <a:solidFill>
                  <a:prstClr val="white"/>
                </a:solidFill>
                <a:latin typeface="Arial" panose="020B0604020202020204" pitchFamily="34" charset="0"/>
                <a:cs typeface="Arial" panose="020B0604020202020204" pitchFamily="34" charset="0"/>
                <a:hlinkClick r:id="rId7"/>
              </a:rPr>
              <a:t>https://pypi.org/project/UnBIAS</a:t>
            </a:r>
            <a:r>
              <a:rPr lang="en-GB" sz="2400" dirty="0">
                <a:solidFill>
                  <a:prstClr val="white"/>
                </a:solidFill>
                <a:latin typeface="Arial" panose="020B0604020202020204" pitchFamily="34" charset="0"/>
                <a:cs typeface="Arial" panose="020B0604020202020204" pitchFamily="34" charset="0"/>
                <a:hlinkClick r:id="rId7"/>
              </a:rPr>
              <a:t>/</a:t>
            </a:r>
            <a:r>
              <a:rPr lang="en-GB" sz="2400" dirty="0">
                <a:solidFill>
                  <a:prstClr val="white"/>
                </a:solidFill>
                <a:latin typeface="Arial" panose="020B0604020202020204" pitchFamily="34" charset="0"/>
                <a:cs typeface="Arial" panose="020B0604020202020204" pitchFamily="34" charset="0"/>
              </a:rPr>
              <a:t> </a:t>
            </a:r>
          </a:p>
          <a:p>
            <a:pPr lvl="0">
              <a:lnSpc>
                <a:spcPct val="120000"/>
              </a:lnSpc>
              <a:defRPr/>
            </a:pPr>
            <a:endParaRPr lang="en-GB" sz="2000" dirty="0">
              <a:solidFill>
                <a:prstClr val="white"/>
              </a:solidFill>
              <a:latin typeface="Arial" panose="020B0604020202020204" pitchFamily="34" charset="0"/>
              <a:cs typeface="Arial" panose="020B0604020202020204" pitchFamily="34" charset="0"/>
            </a:endParaRPr>
          </a:p>
          <a:p>
            <a:pPr>
              <a:lnSpc>
                <a:spcPct val="120000"/>
              </a:lnSpc>
              <a:buFontTx/>
              <a:buChar char="-"/>
            </a:pPr>
            <a:endParaRPr lang="en-GB" sz="2000" dirty="0">
              <a:solidFill>
                <a:schemeClr val="bg1"/>
              </a:solidFill>
              <a:latin typeface="Arial" panose="020B0604020202020204" pitchFamily="34" charset="0"/>
              <a:cs typeface="Arial" panose="020B0604020202020204" pitchFamily="34" charset="0"/>
            </a:endParaRPr>
          </a:p>
          <a:p>
            <a:pPr marL="0" indent="0">
              <a:lnSpc>
                <a:spcPct val="120000"/>
              </a:lnSpc>
              <a:buNone/>
            </a:pPr>
            <a:endParaRPr lang="en-GB" sz="2000" dirty="0">
              <a:solidFill>
                <a:schemeClr val="bg1"/>
              </a:solidFill>
              <a:latin typeface="Arial" panose="020B0604020202020204" pitchFamily="34" charset="0"/>
              <a:cs typeface="Arial" panose="020B0604020202020204" pitchFamily="34" charset="0"/>
            </a:endParaRPr>
          </a:p>
          <a:p>
            <a:pPr marL="0" indent="0">
              <a:lnSpc>
                <a:spcPct val="120000"/>
              </a:lnSpc>
              <a:buNone/>
            </a:pPr>
            <a:endParaRPr lang="en-GB" sz="2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130184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C7A494-1D2A-C711-778D-017B8CB1123F}"/>
              </a:ext>
            </a:extLst>
          </p:cNvPr>
          <p:cNvSpPr>
            <a:spLocks noGrp="1"/>
          </p:cNvSpPr>
          <p:nvPr>
            <p:ph type="title"/>
          </p:nvPr>
        </p:nvSpPr>
        <p:spPr/>
        <p:txBody>
          <a:bodyPr/>
          <a:lstStyle/>
          <a:p>
            <a:r>
              <a:rPr lang="en-GB" dirty="0"/>
              <a:t>   </a:t>
            </a:r>
            <a:r>
              <a:rPr lang="en-GB" sz="3600" dirty="0">
                <a:solidFill>
                  <a:schemeClr val="accent4">
                    <a:lumMod val="60000"/>
                    <a:lumOff val="40000"/>
                  </a:schemeClr>
                </a:solidFill>
                <a:latin typeface="Arial" panose="020B0604020202020204" pitchFamily="34" charset="0"/>
                <a:cs typeface="Arial" panose="020B0604020202020204" pitchFamily="34" charset="0"/>
              </a:rPr>
              <a:t>REFERENCES V</a:t>
            </a:r>
          </a:p>
        </p:txBody>
      </p:sp>
      <p:sp>
        <p:nvSpPr>
          <p:cNvPr id="2" name="Content Placeholder 1"/>
          <p:cNvSpPr>
            <a:spLocks noGrp="1"/>
          </p:cNvSpPr>
          <p:nvPr>
            <p:ph idx="1"/>
          </p:nvPr>
        </p:nvSpPr>
        <p:spPr>
          <a:xfrm>
            <a:off x="232610" y="695695"/>
            <a:ext cx="8678779" cy="6320589"/>
          </a:xfrm>
        </p:spPr>
        <p:txBody>
          <a:bodyPr>
            <a:normAutofit lnSpcReduction="10000"/>
          </a:bodyPr>
          <a:lstStyle/>
          <a:p>
            <a:pPr marL="176400" indent="-176400">
              <a:lnSpc>
                <a:spcPct val="120000"/>
              </a:lnSpc>
              <a:buNone/>
            </a:pPr>
            <a:r>
              <a:rPr lang="en-GB" sz="2800" b="1" dirty="0">
                <a:solidFill>
                  <a:schemeClr val="accent4">
                    <a:lumMod val="60000"/>
                    <a:lumOff val="40000"/>
                  </a:schemeClr>
                </a:solidFill>
                <a:latin typeface="Arial" panose="020B0604020202020204" pitchFamily="34" charset="0"/>
                <a:cs typeface="Arial" panose="020B0604020202020204" pitchFamily="34" charset="0"/>
              </a:rPr>
              <a:t>Tenant Screenin</a:t>
            </a:r>
            <a:r>
              <a:rPr lang="en-GB" sz="2400" b="1" dirty="0">
                <a:solidFill>
                  <a:schemeClr val="accent4">
                    <a:lumMod val="60000"/>
                    <a:lumOff val="40000"/>
                  </a:schemeClr>
                </a:solidFill>
                <a:latin typeface="Arial" panose="020B0604020202020204" pitchFamily="34" charset="0"/>
                <a:cs typeface="Arial" panose="020B0604020202020204" pitchFamily="34" charset="0"/>
              </a:rPr>
              <a:t>g</a:t>
            </a:r>
          </a:p>
          <a:p>
            <a:pPr>
              <a:lnSpc>
                <a:spcPct val="120000"/>
              </a:lnSpc>
              <a:buFontTx/>
              <a:buChar char="-"/>
            </a:pPr>
            <a:r>
              <a:rPr lang="en-GB" sz="2000" dirty="0">
                <a:solidFill>
                  <a:schemeClr val="bg1"/>
                </a:solidFill>
                <a:latin typeface="Arial" panose="020B0604020202020204" pitchFamily="34" charset="0"/>
                <a:cs typeface="Arial" panose="020B0604020202020204" pitchFamily="34" charset="0"/>
              </a:rPr>
              <a:t>Public comment  on tenant screening from 15 State Attorneys General, 30 May 2023 </a:t>
            </a:r>
            <a:r>
              <a:rPr lang="en-GB" sz="2000" dirty="0">
                <a:solidFill>
                  <a:schemeClr val="bg1"/>
                </a:solidFill>
                <a:latin typeface="Arial" panose="020B0604020202020204" pitchFamily="34" charset="0"/>
                <a:cs typeface="Arial" panose="020B0604020202020204" pitchFamily="34" charset="0"/>
                <a:hlinkClick r:id="rId3"/>
              </a:rPr>
              <a:t>http://tinyurl.com/5fyxvj6u</a:t>
            </a:r>
            <a:r>
              <a:rPr lang="en-GB" sz="2000" dirty="0">
                <a:solidFill>
                  <a:schemeClr val="bg1"/>
                </a:solidFill>
                <a:latin typeface="Arial" panose="020B0604020202020204" pitchFamily="34" charset="0"/>
                <a:cs typeface="Arial" panose="020B0604020202020204" pitchFamily="34" charset="0"/>
              </a:rPr>
              <a:t> </a:t>
            </a:r>
          </a:p>
          <a:p>
            <a:pPr>
              <a:lnSpc>
                <a:spcPct val="120000"/>
              </a:lnSpc>
              <a:buFontTx/>
              <a:buChar char="-"/>
            </a:pPr>
            <a:r>
              <a:rPr lang="en-GB" sz="2000" dirty="0">
                <a:solidFill>
                  <a:schemeClr val="bg1"/>
                </a:solidFill>
                <a:latin typeface="Arial" panose="020B0604020202020204" pitchFamily="34" charset="0"/>
                <a:cs typeface="Arial" panose="020B0604020202020204" pitchFamily="34" charset="0"/>
              </a:rPr>
              <a:t>TransUnion press release about ResidentScore 3.0,18 Sept 2019 </a:t>
            </a:r>
            <a:r>
              <a:rPr lang="en-GB" sz="2000" dirty="0">
                <a:solidFill>
                  <a:schemeClr val="bg1"/>
                </a:solidFill>
                <a:latin typeface="Arial" panose="020B0604020202020204" pitchFamily="34" charset="0"/>
                <a:cs typeface="Arial" panose="020B0604020202020204" pitchFamily="34" charset="0"/>
                <a:hlinkClick r:id="rId4"/>
              </a:rPr>
              <a:t>https://newsroom.transunion.com/property-managers-gain-greater-predictive-power-to-help-further-decrease-future-evictions/</a:t>
            </a:r>
            <a:r>
              <a:rPr lang="en-GB" sz="2000" dirty="0">
                <a:solidFill>
                  <a:schemeClr val="bg1"/>
                </a:solidFill>
                <a:latin typeface="Arial" panose="020B0604020202020204" pitchFamily="34" charset="0"/>
                <a:cs typeface="Arial" panose="020B0604020202020204" pitchFamily="34" charset="0"/>
              </a:rPr>
              <a:t> </a:t>
            </a:r>
          </a:p>
          <a:p>
            <a:pPr>
              <a:lnSpc>
                <a:spcPct val="120000"/>
              </a:lnSpc>
              <a:buFontTx/>
              <a:buChar char="-"/>
            </a:pPr>
            <a:r>
              <a:rPr lang="en-GB" sz="2000" dirty="0">
                <a:solidFill>
                  <a:schemeClr val="bg1"/>
                </a:solidFill>
                <a:latin typeface="Arial" panose="020B0604020202020204" pitchFamily="34" charset="0"/>
                <a:cs typeface="Arial" panose="020B0604020202020204" pitchFamily="34" charset="0"/>
              </a:rPr>
              <a:t>Rebecca Burns, Jacobin article 27 June 2023 </a:t>
            </a:r>
            <a:r>
              <a:rPr lang="en-GB" sz="2000" dirty="0">
                <a:solidFill>
                  <a:schemeClr val="bg1"/>
                </a:solidFill>
                <a:latin typeface="Arial" panose="020B0604020202020204" pitchFamily="34" charset="0"/>
                <a:cs typeface="Arial" panose="020B0604020202020204" pitchFamily="34" charset="0"/>
                <a:hlinkClick r:id="rId5"/>
              </a:rPr>
              <a:t>https://jacobin.com/2023/06/artificial-intelligence-corporate-landlords-tenants-screening-crime-racism</a:t>
            </a:r>
            <a:endParaRPr lang="en-GB" sz="2000" dirty="0">
              <a:solidFill>
                <a:schemeClr val="bg1"/>
              </a:solidFill>
              <a:latin typeface="Arial" panose="020B0604020202020204" pitchFamily="34" charset="0"/>
              <a:cs typeface="Arial" panose="020B0604020202020204" pitchFamily="34" charset="0"/>
            </a:endParaRPr>
          </a:p>
          <a:p>
            <a:pPr>
              <a:lnSpc>
                <a:spcPct val="120000"/>
              </a:lnSpc>
              <a:buFontTx/>
              <a:buChar char="-"/>
            </a:pPr>
            <a:r>
              <a:rPr lang="en-GB" sz="2000" dirty="0">
                <a:solidFill>
                  <a:schemeClr val="bg1"/>
                </a:solidFill>
                <a:latin typeface="Arial" panose="020B0604020202020204" pitchFamily="34" charset="0"/>
                <a:cs typeface="Arial" panose="020B0604020202020204" pitchFamily="34" charset="0"/>
              </a:rPr>
              <a:t>Consumer Finance Protection Bureau, “Errors and false information in tenant background checks raise costs and barriers to quality rental housing”, 15 Nov 2022 </a:t>
            </a:r>
          </a:p>
          <a:p>
            <a:pPr marL="0" indent="0">
              <a:lnSpc>
                <a:spcPct val="120000"/>
              </a:lnSpc>
              <a:buNone/>
            </a:pPr>
            <a:r>
              <a:rPr lang="en-GB" sz="2000" dirty="0">
                <a:solidFill>
                  <a:schemeClr val="bg1"/>
                </a:solidFill>
                <a:latin typeface="Arial" panose="020B0604020202020204" pitchFamily="34" charset="0"/>
                <a:cs typeface="Arial" panose="020B0604020202020204" pitchFamily="34" charset="0"/>
                <a:hlinkClick r:id="rId6"/>
              </a:rPr>
              <a:t>  https://www.consumerfinance.gov/about-us/newsroom/cfpb-reports-highlight-problems-with-tenant-background-checks/</a:t>
            </a:r>
            <a:r>
              <a:rPr lang="en-GB" sz="2000" dirty="0">
                <a:solidFill>
                  <a:schemeClr val="bg1"/>
                </a:solidFill>
                <a:latin typeface="Arial" panose="020B0604020202020204" pitchFamily="34" charset="0"/>
                <a:cs typeface="Arial" panose="020B0604020202020204" pitchFamily="34" charset="0"/>
              </a:rPr>
              <a:t> </a:t>
            </a:r>
          </a:p>
          <a:p>
            <a:pPr marL="0" indent="0">
              <a:lnSpc>
                <a:spcPct val="120000"/>
              </a:lnSpc>
              <a:buNone/>
            </a:pPr>
            <a:r>
              <a:rPr lang="en-GB" sz="2000" dirty="0">
                <a:solidFill>
                  <a:schemeClr val="bg1"/>
                </a:solidFill>
                <a:latin typeface="Arial" panose="020B0604020202020204" pitchFamily="34" charset="0"/>
                <a:cs typeface="Arial" panose="020B0604020202020204" pitchFamily="34" charset="0"/>
              </a:rPr>
              <a:t>- CNBC, “TransUnion settles with FTC, CFPB for $23 million in housing</a:t>
            </a:r>
          </a:p>
          <a:p>
            <a:pPr marL="108000" indent="0">
              <a:lnSpc>
                <a:spcPct val="120000"/>
              </a:lnSpc>
              <a:buNone/>
            </a:pPr>
            <a:r>
              <a:rPr lang="en-GB" sz="2000" dirty="0">
                <a:solidFill>
                  <a:schemeClr val="bg1"/>
                </a:solidFill>
                <a:latin typeface="Arial" panose="020B0604020202020204" pitchFamily="34" charset="0"/>
                <a:cs typeface="Arial" panose="020B0604020202020204" pitchFamily="34" charset="0"/>
              </a:rPr>
              <a:t>case”, 12 Oct 2023  </a:t>
            </a:r>
            <a:r>
              <a:rPr lang="en-US" sz="2000" dirty="0">
                <a:hlinkClick r:id="rId7"/>
              </a:rPr>
              <a:t>TransUnion settles with FTC, CFPB for $23 million in housing case</a:t>
            </a:r>
            <a:endParaRPr lang="en-GB" sz="2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415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a:extLst>
            <a:ext uri="{FF2B5EF4-FFF2-40B4-BE49-F238E27FC236}">
              <a16:creationId xmlns:a16="http://schemas.microsoft.com/office/drawing/2014/main" id="{A99E1CDF-6C4D-E4A3-217D-7C68A72F448B}"/>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100C6D40-527F-BB1F-51EB-D6EC3B5331A8}"/>
              </a:ext>
            </a:extLst>
          </p:cNvPr>
          <p:cNvSpPr>
            <a:spLocks noGrp="1"/>
          </p:cNvSpPr>
          <p:nvPr>
            <p:ph type="title"/>
          </p:nvPr>
        </p:nvSpPr>
        <p:spPr/>
        <p:txBody>
          <a:bodyPr/>
          <a:lstStyle/>
          <a:p>
            <a:r>
              <a:rPr lang="en-US" sz="3600" dirty="0">
                <a:latin typeface="Lucida Sans" panose="020B0602030504020204" pitchFamily="34" charset="0"/>
              </a:rPr>
              <a:t> </a:t>
            </a:r>
            <a:r>
              <a:rPr lang="en-US" sz="3600" dirty="0">
                <a:latin typeface="Arial" panose="020B0604020202020204" pitchFamily="34" charset="0"/>
                <a:cs typeface="Arial" panose="020B0604020202020204" pitchFamily="34" charset="0"/>
              </a:rPr>
              <a:t>This session includes</a:t>
            </a:r>
          </a:p>
        </p:txBody>
      </p:sp>
      <p:sp>
        <p:nvSpPr>
          <p:cNvPr id="4" name="Subtitle 3">
            <a:extLst>
              <a:ext uri="{FF2B5EF4-FFF2-40B4-BE49-F238E27FC236}">
                <a16:creationId xmlns:a16="http://schemas.microsoft.com/office/drawing/2014/main" id="{B49D3DAB-3419-E475-A1AF-002948FFDF60}"/>
              </a:ext>
              <a:ext uri="{C183D7F6-B498-43B3-948B-1728B52AA6E4}">
                <adec:decorative xmlns:adec="http://schemas.microsoft.com/office/drawing/2017/decorative" val="1"/>
              </a:ext>
            </a:extLst>
          </p:cNvPr>
          <p:cNvSpPr>
            <a:spLocks noGrp="1"/>
          </p:cNvSpPr>
          <p:nvPr>
            <p:ph type="subTitle" idx="1"/>
          </p:nvPr>
        </p:nvSpPr>
        <p:spPr/>
        <p:txBody>
          <a:bodyPr/>
          <a:lstStyle/>
          <a:p>
            <a:r>
              <a:rPr lang="en-GB" dirty="0"/>
              <a:t> </a:t>
            </a:r>
          </a:p>
        </p:txBody>
      </p:sp>
      <p:sp>
        <p:nvSpPr>
          <p:cNvPr id="11" name="Text Placeholder 10">
            <a:extLst>
              <a:ext uri="{FF2B5EF4-FFF2-40B4-BE49-F238E27FC236}">
                <a16:creationId xmlns:a16="http://schemas.microsoft.com/office/drawing/2014/main" id="{F20D7E2F-68E2-4C11-FA3A-131E3D354550}"/>
              </a:ext>
              <a:ext uri="{C183D7F6-B498-43B3-948B-1728B52AA6E4}">
                <adec:decorative xmlns:adec="http://schemas.microsoft.com/office/drawing/2017/decorative" val="1"/>
              </a:ext>
            </a:extLst>
          </p:cNvPr>
          <p:cNvSpPr>
            <a:spLocks noGrp="1"/>
          </p:cNvSpPr>
          <p:nvPr>
            <p:ph type="body" sz="quarter" idx="14"/>
          </p:nvPr>
        </p:nvSpPr>
        <p:spPr>
          <a:xfrm>
            <a:off x="324273" y="1987305"/>
            <a:ext cx="8466436" cy="3936485"/>
          </a:xfrm>
        </p:spPr>
        <p:txBody>
          <a:bodyPr/>
          <a:lstStyle/>
          <a:p>
            <a:pPr marL="0" indent="0">
              <a:buNone/>
            </a:pPr>
            <a:r>
              <a:rPr lang="en-GB" dirty="0"/>
              <a:t> </a:t>
            </a:r>
          </a:p>
        </p:txBody>
      </p:sp>
      <p:sp>
        <p:nvSpPr>
          <p:cNvPr id="2" name="TextBox 1">
            <a:extLst>
              <a:ext uri="{FF2B5EF4-FFF2-40B4-BE49-F238E27FC236}">
                <a16:creationId xmlns:a16="http://schemas.microsoft.com/office/drawing/2014/main" id="{ECF58203-F3D7-A5AD-5EB6-84F15776E482}"/>
              </a:ext>
            </a:extLst>
          </p:cNvPr>
          <p:cNvSpPr txBox="1"/>
          <p:nvPr/>
        </p:nvSpPr>
        <p:spPr>
          <a:xfrm>
            <a:off x="324273" y="73841"/>
            <a:ext cx="8466435" cy="6404061"/>
          </a:xfrm>
          <a:prstGeom prst="rect">
            <a:avLst/>
          </a:prstGeom>
          <a:noFill/>
        </p:spPr>
        <p:txBody>
          <a:bodyPr wrap="square" rtlCol="0">
            <a:spAutoFit/>
          </a:bodyPr>
          <a:lstStyle/>
          <a:p>
            <a:pPr>
              <a:lnSpc>
                <a:spcPct val="120000"/>
              </a:lnSpc>
            </a:pPr>
            <a:endParaRPr lang="en-GB" sz="2800" dirty="0">
              <a:solidFill>
                <a:schemeClr val="bg1"/>
              </a:solidFill>
              <a:latin typeface="Arial" panose="020B0604020202020204" pitchFamily="34" charset="0"/>
              <a:cs typeface="Arial" panose="020B0604020202020204" pitchFamily="34" charset="0"/>
            </a:endParaRPr>
          </a:p>
          <a:p>
            <a:pPr>
              <a:lnSpc>
                <a:spcPct val="120000"/>
              </a:lnSpc>
            </a:pPr>
            <a:endParaRPr lang="en-GB" sz="2800" dirty="0">
              <a:solidFill>
                <a:schemeClr val="bg1"/>
              </a:solidFill>
              <a:latin typeface="Arial" panose="020B0604020202020204" pitchFamily="34" charset="0"/>
              <a:cs typeface="Arial" panose="020B0604020202020204" pitchFamily="34" charset="0"/>
            </a:endParaRPr>
          </a:p>
          <a:p>
            <a:pPr>
              <a:lnSpc>
                <a:spcPct val="120000"/>
              </a:lnSpc>
            </a:pPr>
            <a:r>
              <a:rPr lang="en-GB" sz="2400" dirty="0">
                <a:solidFill>
                  <a:schemeClr val="bg1"/>
                </a:solidFill>
                <a:latin typeface="Arial" panose="020B0604020202020204" pitchFamily="34" charset="0"/>
                <a:cs typeface="Arial" panose="020B0604020202020204" pitchFamily="34" charset="0"/>
              </a:rPr>
              <a:t>- COMPAS - predictive analytics in criminal justice example</a:t>
            </a:r>
          </a:p>
          <a:p>
            <a:pPr>
              <a:lnSpc>
                <a:spcPct val="120000"/>
              </a:lnSpc>
            </a:pPr>
            <a:r>
              <a:rPr lang="en-GB" sz="2400" dirty="0">
                <a:solidFill>
                  <a:schemeClr val="bg1"/>
                </a:solidFill>
                <a:latin typeface="Arial" panose="020B0604020202020204" pitchFamily="34" charset="0"/>
                <a:cs typeface="Arial" panose="020B0604020202020204" pitchFamily="34" charset="0"/>
              </a:rPr>
              <a:t>- Bias based on non-protected characteristics (Abby)</a:t>
            </a:r>
          </a:p>
          <a:p>
            <a:pPr>
              <a:lnSpc>
                <a:spcPct val="120000"/>
              </a:lnSpc>
            </a:pPr>
            <a:r>
              <a:rPr lang="en-GB" sz="2400" dirty="0">
                <a:solidFill>
                  <a:schemeClr val="bg1"/>
                </a:solidFill>
                <a:latin typeface="Arial" panose="020B0604020202020204" pitchFamily="34" charset="0"/>
                <a:cs typeface="Arial" panose="020B0604020202020204" pitchFamily="34" charset="0"/>
              </a:rPr>
              <a:t>- Potential caste bias (Ed)</a:t>
            </a:r>
          </a:p>
          <a:p>
            <a:pPr>
              <a:lnSpc>
                <a:spcPct val="120000"/>
              </a:lnSpc>
            </a:pPr>
            <a:r>
              <a:rPr lang="en-GB" sz="2400" dirty="0">
                <a:solidFill>
                  <a:schemeClr val="bg1"/>
                </a:solidFill>
                <a:latin typeface="Arial" panose="020B0604020202020204" pitchFamily="34" charset="0"/>
                <a:cs typeface="Arial" panose="020B0604020202020204" pitchFamily="34" charset="0"/>
              </a:rPr>
              <a:t>- Bias exaggeration example (</a:t>
            </a:r>
            <a:r>
              <a:rPr lang="en-GB" sz="2400" dirty="0" err="1">
                <a:solidFill>
                  <a:schemeClr val="bg1"/>
                </a:solidFill>
                <a:latin typeface="Arial" panose="020B0604020202020204" pitchFamily="34" charset="0"/>
                <a:cs typeface="Arial" panose="020B0604020202020204" pitchFamily="34" charset="0"/>
              </a:rPr>
              <a:t>Gonzálo</a:t>
            </a:r>
            <a:r>
              <a:rPr lang="en-GB" sz="2400" dirty="0">
                <a:solidFill>
                  <a:schemeClr val="bg1"/>
                </a:solidFill>
                <a:latin typeface="Arial" panose="020B0604020202020204" pitchFamily="34" charset="0"/>
                <a:cs typeface="Arial" panose="020B0604020202020204" pitchFamily="34" charset="0"/>
              </a:rPr>
              <a:t>)</a:t>
            </a:r>
          </a:p>
          <a:p>
            <a:pPr>
              <a:lnSpc>
                <a:spcPct val="120000"/>
              </a:lnSpc>
            </a:pPr>
            <a:r>
              <a:rPr lang="en-GB" sz="2400" dirty="0">
                <a:solidFill>
                  <a:schemeClr val="bg1"/>
                </a:solidFill>
                <a:latin typeface="Arial" panose="020B0604020202020204" pitchFamily="34" charset="0"/>
                <a:cs typeface="Arial" panose="020B0604020202020204" pitchFamily="34" charset="0"/>
              </a:rPr>
              <a:t>- Some references for debiasing methods</a:t>
            </a:r>
          </a:p>
          <a:p>
            <a:pPr>
              <a:lnSpc>
                <a:spcPct val="120000"/>
              </a:lnSpc>
            </a:pPr>
            <a:r>
              <a:rPr lang="en-GB" sz="2400" dirty="0">
                <a:solidFill>
                  <a:schemeClr val="bg1"/>
                </a:solidFill>
                <a:latin typeface="Arial" panose="020B0604020202020204" pitchFamily="34" charset="0"/>
                <a:cs typeface="Arial" panose="020B0604020202020204" pitchFamily="34" charset="0"/>
              </a:rPr>
              <a:t>- Sources of algorithmic bias</a:t>
            </a:r>
          </a:p>
          <a:p>
            <a:pPr>
              <a:lnSpc>
                <a:spcPct val="120000"/>
              </a:lnSpc>
            </a:pPr>
            <a:r>
              <a:rPr lang="en-GB" sz="2400" dirty="0">
                <a:solidFill>
                  <a:schemeClr val="bg1"/>
                </a:solidFill>
                <a:latin typeface="Arial" panose="020B0604020202020204" pitchFamily="34" charset="0"/>
                <a:cs typeface="Arial" panose="020B0604020202020204" pitchFamily="34" charset="0"/>
              </a:rPr>
              <a:t>- Transparency for ensemble methods (Tom)</a:t>
            </a:r>
          </a:p>
          <a:p>
            <a:pPr>
              <a:lnSpc>
                <a:spcPct val="120000"/>
              </a:lnSpc>
            </a:pPr>
            <a:r>
              <a:rPr lang="en-GB" sz="2400" dirty="0">
                <a:solidFill>
                  <a:schemeClr val="bg1"/>
                </a:solidFill>
                <a:latin typeface="Arial" panose="020B0604020202020204" pitchFamily="34" charset="0"/>
                <a:cs typeface="Arial" panose="020B0604020202020204" pitchFamily="34" charset="0"/>
              </a:rPr>
              <a:t>- Tenant screening example</a:t>
            </a:r>
          </a:p>
          <a:p>
            <a:pPr marL="342900" indent="-342900">
              <a:lnSpc>
                <a:spcPct val="120000"/>
              </a:lnSpc>
              <a:buFontTx/>
              <a:buChar char="-"/>
            </a:pPr>
            <a:endParaRPr lang="en-GB" sz="2400" dirty="0">
              <a:solidFill>
                <a:schemeClr val="bg1"/>
              </a:solidFill>
              <a:latin typeface="Arial" panose="020B0604020202020204" pitchFamily="34" charset="0"/>
              <a:cs typeface="Arial" panose="020B0604020202020204" pitchFamily="34" charset="0"/>
            </a:endParaRPr>
          </a:p>
          <a:p>
            <a:pPr>
              <a:lnSpc>
                <a:spcPct val="120000"/>
              </a:lnSpc>
            </a:pPr>
            <a:endParaRPr lang="en-GB" sz="2400" dirty="0">
              <a:solidFill>
                <a:schemeClr val="bg1"/>
              </a:solidFill>
              <a:latin typeface="Arial" panose="020B0604020202020204" pitchFamily="34" charset="0"/>
              <a:cs typeface="Arial" panose="020B0604020202020204" pitchFamily="34" charset="0"/>
            </a:endParaRPr>
          </a:p>
          <a:p>
            <a:pPr>
              <a:lnSpc>
                <a:spcPct val="120000"/>
              </a:lnSpc>
            </a:pPr>
            <a:r>
              <a:rPr lang="en-GB" sz="2400" dirty="0">
                <a:solidFill>
                  <a:schemeClr val="bg1"/>
                </a:solidFill>
                <a:latin typeface="Arial" panose="020B0604020202020204" pitchFamily="34" charset="0"/>
                <a:cs typeface="Arial" panose="020B0604020202020204" pitchFamily="34" charset="0"/>
              </a:rPr>
              <a:t>Virtual office hour: email me </a:t>
            </a:r>
          </a:p>
          <a:p>
            <a:pPr>
              <a:lnSpc>
                <a:spcPct val="120000"/>
              </a:lnSpc>
            </a:pPr>
            <a:r>
              <a:rPr lang="en-GB" sz="2400" dirty="0">
                <a:solidFill>
                  <a:schemeClr val="bg1"/>
                </a:solidFill>
                <a:latin typeface="Arial" panose="020B0604020202020204" pitchFamily="34" charset="0"/>
                <a:cs typeface="Arial" panose="020B0604020202020204" pitchFamily="34" charset="0"/>
              </a:rPr>
              <a:t>Slides, with references, will be available</a:t>
            </a:r>
          </a:p>
        </p:txBody>
      </p:sp>
    </p:spTree>
    <p:extLst>
      <p:ext uri="{BB962C8B-B14F-4D97-AF65-F5344CB8AC3E}">
        <p14:creationId xmlns:p14="http://schemas.microsoft.com/office/powerpoint/2010/main" val="3489485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CBE00A-5B3C-456E-9488-2A34C0878F9E}"/>
              </a:ext>
            </a:extLst>
          </p:cNvPr>
          <p:cNvSpPr>
            <a:spLocks noGrp="1"/>
          </p:cNvSpPr>
          <p:nvPr>
            <p:ph type="title"/>
          </p:nvPr>
        </p:nvSpPr>
        <p:spPr/>
        <p:txBody>
          <a:bodyPr/>
          <a:lstStyle/>
          <a:p>
            <a:r>
              <a:rPr lang="en-US" sz="3600" b="1" dirty="0">
                <a:solidFill>
                  <a:schemeClr val="tx1"/>
                </a:solidFill>
                <a:latin typeface="Arial" panose="020B0604020202020204" pitchFamily="34" charset="0"/>
                <a:cs typeface="Arial" panose="020B0604020202020204" pitchFamily="34" charset="0"/>
              </a:rPr>
              <a:t>COMPAS ALGORITHM</a:t>
            </a:r>
            <a:endParaRPr lang="en-GB" sz="3600" dirty="0">
              <a:solidFill>
                <a:schemeClr val="tx1"/>
              </a:solidFill>
              <a:latin typeface="Arial" panose="020B0604020202020204" pitchFamily="34" charset="0"/>
              <a:cs typeface="Arial" panose="020B0604020202020204" pitchFamily="34" charset="0"/>
            </a:endParaRPr>
          </a:p>
        </p:txBody>
      </p:sp>
      <p:sp>
        <p:nvSpPr>
          <p:cNvPr id="10" name="Subtitle 9">
            <a:extLst>
              <a:ext uri="{C183D7F6-B498-43B3-948B-1728B52AA6E4}">
                <adec:decorative xmlns:adec="http://schemas.microsoft.com/office/drawing/2017/decorative" val="1"/>
              </a:ext>
            </a:extLst>
          </p:cNvPr>
          <p:cNvSpPr>
            <a:spLocks noGrp="1"/>
          </p:cNvSpPr>
          <p:nvPr>
            <p:ph type="subTitle" idx="1"/>
          </p:nvPr>
        </p:nvSpPr>
        <p:spPr>
          <a:xfrm>
            <a:off x="331470" y="712360"/>
            <a:ext cx="8229600" cy="502701"/>
          </a:xfrm>
        </p:spPr>
        <p:txBody>
          <a:bodyPr/>
          <a:lstStyle/>
          <a:p>
            <a:r>
              <a:rPr lang="en-GB" sz="3500" b="1" dirty="0">
                <a:latin typeface="Arial" panose="020B0604020202020204" pitchFamily="34" charset="0"/>
                <a:cs typeface="Arial" panose="020B0604020202020204" pitchFamily="34" charset="0"/>
              </a:rPr>
              <a:t> </a:t>
            </a:r>
          </a:p>
        </p:txBody>
      </p:sp>
      <p:sp>
        <p:nvSpPr>
          <p:cNvPr id="2" name="TextBox 1">
            <a:extLst>
              <a:ext uri="{FF2B5EF4-FFF2-40B4-BE49-F238E27FC236}">
                <a16:creationId xmlns:a16="http://schemas.microsoft.com/office/drawing/2014/main" id="{9AB7227A-4612-4FE8-91F0-6912F86FE85B}"/>
              </a:ext>
              <a:ext uri="{C183D7F6-B498-43B3-948B-1728B52AA6E4}">
                <adec:decorative xmlns:adec="http://schemas.microsoft.com/office/drawing/2017/decorative" val="1"/>
              </a:ext>
            </a:extLst>
          </p:cNvPr>
          <p:cNvSpPr txBox="1"/>
          <p:nvPr/>
        </p:nvSpPr>
        <p:spPr>
          <a:xfrm>
            <a:off x="0" y="1612787"/>
            <a:ext cx="8029979" cy="400110"/>
          </a:xfrm>
          <a:prstGeom prst="rect">
            <a:avLst/>
          </a:prstGeom>
          <a:noFill/>
        </p:spPr>
        <p:txBody>
          <a:bodyPr wrap="square" rtlCol="0">
            <a:spAutoFit/>
          </a:bodyPr>
          <a:lstStyle/>
          <a:p>
            <a:endParaRPr lang="en-GB" sz="2000" dirty="0">
              <a:solidFill>
                <a:schemeClr val="bg1"/>
              </a:solidFill>
            </a:endParaRPr>
          </a:p>
        </p:txBody>
      </p:sp>
      <p:pic>
        <p:nvPicPr>
          <p:cNvPr id="11" name="Picture 10" descr="Mockup: mugshot of cat arrested for cat burglary">
            <a:extLst>
              <a:ext uri="{FF2B5EF4-FFF2-40B4-BE49-F238E27FC236}">
                <a16:creationId xmlns:a16="http://schemas.microsoft.com/office/drawing/2014/main" id="{F97E100F-3E27-4862-A5EB-7B4C2FBA55C2}"/>
              </a:ext>
            </a:extLst>
          </p:cNvPr>
          <p:cNvPicPr>
            <a:picLocks noChangeAspect="1"/>
          </p:cNvPicPr>
          <p:nvPr/>
        </p:nvPicPr>
        <p:blipFill>
          <a:blip r:embed="rId3"/>
          <a:stretch>
            <a:fillRect/>
          </a:stretch>
        </p:blipFill>
        <p:spPr>
          <a:xfrm>
            <a:off x="2587127" y="1482501"/>
            <a:ext cx="3401927" cy="4456171"/>
          </a:xfrm>
          <a:prstGeom prst="rect">
            <a:avLst/>
          </a:prstGeom>
        </p:spPr>
      </p:pic>
      <p:sp>
        <p:nvSpPr>
          <p:cNvPr id="6" name="TextBox 5">
            <a:extLst>
              <a:ext uri="{FF2B5EF4-FFF2-40B4-BE49-F238E27FC236}">
                <a16:creationId xmlns:a16="http://schemas.microsoft.com/office/drawing/2014/main" id="{DE74E57B-1790-49DE-992A-63A36EBFDCDC}"/>
              </a:ext>
            </a:extLst>
          </p:cNvPr>
          <p:cNvSpPr txBox="1"/>
          <p:nvPr/>
        </p:nvSpPr>
        <p:spPr>
          <a:xfrm>
            <a:off x="331200" y="5996261"/>
            <a:ext cx="5827364" cy="646331"/>
          </a:xfrm>
          <a:prstGeom prst="rect">
            <a:avLst/>
          </a:prstGeom>
          <a:noFill/>
        </p:spPr>
        <p:txBody>
          <a:bodyPr wrap="none" rtlCol="0">
            <a:spAutoFit/>
          </a:bodyPr>
          <a:lstStyle/>
          <a:p>
            <a:r>
              <a:rPr lang="en-GB" dirty="0">
                <a:solidFill>
                  <a:schemeClr val="bg1"/>
                </a:solidFill>
              </a:rPr>
              <a:t>             </a:t>
            </a:r>
            <a:r>
              <a:rPr lang="en-GB" dirty="0">
                <a:latin typeface="Arial" panose="020B0604020202020204" pitchFamily="34" charset="0"/>
                <a:cs typeface="Arial" panose="020B0604020202020204" pitchFamily="34" charset="0"/>
              </a:rPr>
              <a:t>Mark Seton / </a:t>
            </a:r>
            <a:r>
              <a:rPr lang="en-GB" dirty="0" err="1">
                <a:latin typeface="Arial" panose="020B0604020202020204" pitchFamily="34" charset="0"/>
                <a:cs typeface="Arial" panose="020B0604020202020204" pitchFamily="34" charset="0"/>
              </a:rPr>
              <a:t>markseton</a:t>
            </a:r>
            <a:r>
              <a:rPr lang="en-GB" dirty="0">
                <a:latin typeface="Arial" panose="020B0604020202020204" pitchFamily="34" charset="0"/>
                <a:cs typeface="Arial" panose="020B0604020202020204" pitchFamily="34" charset="0"/>
              </a:rPr>
              <a:t> on Flickr</a:t>
            </a:r>
          </a:p>
          <a:p>
            <a:r>
              <a:rPr lang="en-GB" dirty="0">
                <a:latin typeface="Arial" panose="020B0604020202020204" pitchFamily="34" charset="0"/>
                <a:cs typeface="Arial" panose="020B0604020202020204" pitchFamily="34" charset="0"/>
              </a:rPr>
              <a:t>https://www.flickr.com/photos/markseton/10766023213/</a:t>
            </a:r>
          </a:p>
        </p:txBody>
      </p:sp>
      <p:sp>
        <p:nvSpPr>
          <p:cNvPr id="13" name="Text Placeholder 12">
            <a:extLst>
              <a:ext uri="{FF2B5EF4-FFF2-40B4-BE49-F238E27FC236}">
                <a16:creationId xmlns:a16="http://schemas.microsoft.com/office/drawing/2014/main" id="{9731E58D-2B0D-44C2-985F-3AE02C2A86FD}"/>
              </a:ext>
              <a:ext uri="{C183D7F6-B498-43B3-948B-1728B52AA6E4}">
                <adec:decorative xmlns:adec="http://schemas.microsoft.com/office/drawing/2017/decorative" val="1"/>
              </a:ext>
            </a:extLst>
          </p:cNvPr>
          <p:cNvSpPr>
            <a:spLocks noGrp="1"/>
          </p:cNvSpPr>
          <p:nvPr>
            <p:ph type="body" sz="quarter" idx="14"/>
          </p:nvPr>
        </p:nvSpPr>
        <p:spPr>
          <a:xfrm>
            <a:off x="331200" y="1792336"/>
            <a:ext cx="8466436" cy="3936485"/>
          </a:xfrm>
        </p:spPr>
        <p:txBody>
          <a:bodyPr/>
          <a:lstStyle/>
          <a:p>
            <a:pPr marL="0" indent="0">
              <a:buNone/>
            </a:pPr>
            <a:r>
              <a:rPr lang="en-GB" dirty="0"/>
              <a:t>  </a:t>
            </a:r>
          </a:p>
        </p:txBody>
      </p:sp>
      <p:pic>
        <p:nvPicPr>
          <p:cNvPr id="4" name="Picture 3" descr="Creative commons licence: By-Noncommercial">
            <a:extLst>
              <a:ext uri="{FF2B5EF4-FFF2-40B4-BE49-F238E27FC236}">
                <a16:creationId xmlns:a16="http://schemas.microsoft.com/office/drawing/2014/main" id="{AA8442C6-87D6-4797-834F-E4B7CB4AB56D}"/>
              </a:ext>
            </a:extLst>
          </p:cNvPr>
          <p:cNvPicPr>
            <a:picLocks noChangeAspect="1"/>
          </p:cNvPicPr>
          <p:nvPr/>
        </p:nvPicPr>
        <p:blipFill>
          <a:blip r:embed="rId4"/>
          <a:stretch>
            <a:fillRect/>
          </a:stretch>
        </p:blipFill>
        <p:spPr>
          <a:xfrm>
            <a:off x="441503" y="5996261"/>
            <a:ext cx="773705" cy="300830"/>
          </a:xfrm>
          <a:prstGeom prst="rect">
            <a:avLst/>
          </a:prstGeom>
        </p:spPr>
      </p:pic>
    </p:spTree>
    <p:extLst>
      <p:ext uri="{BB962C8B-B14F-4D97-AF65-F5344CB8AC3E}">
        <p14:creationId xmlns:p14="http://schemas.microsoft.com/office/powerpoint/2010/main" val="1672186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3600" dirty="0">
                <a:latin typeface="Arial" panose="020B0604020202020204" pitchFamily="34" charset="0"/>
              </a:rPr>
              <a:t>Objections to this sort of algorithm</a:t>
            </a:r>
          </a:p>
        </p:txBody>
      </p:sp>
      <p:sp>
        <p:nvSpPr>
          <p:cNvPr id="11" name="Text Placeholder 10">
            <a:extLst>
              <a:ext uri="{C183D7F6-B498-43B3-948B-1728B52AA6E4}">
                <adec:decorative xmlns:adec="http://schemas.microsoft.com/office/drawing/2017/decorative" val="1"/>
              </a:ext>
            </a:extLst>
          </p:cNvPr>
          <p:cNvSpPr>
            <a:spLocks noGrp="1"/>
          </p:cNvSpPr>
          <p:nvPr>
            <p:ph type="body" sz="quarter" idx="14"/>
          </p:nvPr>
        </p:nvSpPr>
        <p:spPr>
          <a:xfrm>
            <a:off x="451413" y="5754793"/>
            <a:ext cx="8466436" cy="706909"/>
          </a:xfrm>
        </p:spPr>
        <p:txBody>
          <a:bodyPr/>
          <a:lstStyle/>
          <a:p>
            <a:pPr marL="0" indent="0">
              <a:buNone/>
            </a:pPr>
            <a:r>
              <a:rPr lang="en-GB" dirty="0"/>
              <a:t> </a:t>
            </a:r>
          </a:p>
        </p:txBody>
      </p:sp>
      <p:sp>
        <p:nvSpPr>
          <p:cNvPr id="2" name="TextBox 1">
            <a:extLst>
              <a:ext uri="{FF2B5EF4-FFF2-40B4-BE49-F238E27FC236}">
                <a16:creationId xmlns:a16="http://schemas.microsoft.com/office/drawing/2014/main" id="{9AB7227A-4612-4FE8-91F0-6912F86FE85B}"/>
              </a:ext>
            </a:extLst>
          </p:cNvPr>
          <p:cNvSpPr txBox="1"/>
          <p:nvPr/>
        </p:nvSpPr>
        <p:spPr>
          <a:xfrm>
            <a:off x="451413" y="850878"/>
            <a:ext cx="8339296" cy="4766690"/>
          </a:xfrm>
          <a:prstGeom prst="rect">
            <a:avLst/>
          </a:prstGeom>
          <a:noFill/>
        </p:spPr>
        <p:txBody>
          <a:bodyPr wrap="square" rtlCol="0">
            <a:spAutoFit/>
          </a:bodyPr>
          <a:lstStyle/>
          <a:p>
            <a:endParaRPr lang="en-GB" sz="2800" dirty="0">
              <a:solidFill>
                <a:schemeClr val="bg1"/>
              </a:solidFill>
              <a:latin typeface="Arial" panose="020B0604020202020204" pitchFamily="34" charset="0"/>
              <a:cs typeface="Arial" panose="020B0604020202020204" pitchFamily="34" charset="0"/>
            </a:endParaRPr>
          </a:p>
          <a:p>
            <a:pPr>
              <a:lnSpc>
                <a:spcPct val="120000"/>
              </a:lnSpc>
            </a:pPr>
            <a:r>
              <a:rPr lang="en-GB" sz="2800" dirty="0">
                <a:solidFill>
                  <a:schemeClr val="bg1"/>
                </a:solidFill>
                <a:latin typeface="Arial" panose="020B0604020202020204" pitchFamily="34" charset="0"/>
                <a:cs typeface="Arial" panose="020B0604020202020204" pitchFamily="34" charset="0"/>
              </a:rPr>
              <a:t>Distracts from the big issue: US incarceration rate </a:t>
            </a:r>
          </a:p>
          <a:p>
            <a:pPr>
              <a:lnSpc>
                <a:spcPct val="120000"/>
              </a:lnSpc>
            </a:pPr>
            <a:r>
              <a:rPr lang="en-GB" sz="2800" dirty="0">
                <a:solidFill>
                  <a:schemeClr val="bg1"/>
                </a:solidFill>
                <a:latin typeface="Arial" panose="020B0604020202020204" pitchFamily="34" charset="0"/>
                <a:cs typeface="Arial" panose="020B0604020202020204" pitchFamily="34" charset="0"/>
              </a:rPr>
              <a:t>- </a:t>
            </a:r>
            <a:r>
              <a:rPr lang="en-GB" sz="2400" dirty="0">
                <a:solidFill>
                  <a:schemeClr val="bg1"/>
                </a:solidFill>
                <a:latin typeface="Arial" panose="020B0604020202020204" pitchFamily="34" charset="0"/>
                <a:cs typeface="Arial" panose="020B0604020202020204" pitchFamily="34" charset="0"/>
              </a:rPr>
              <a:t>One of world’s highest, 3.6 x rate for England &amp; Wales </a:t>
            </a:r>
          </a:p>
          <a:p>
            <a:pPr>
              <a:lnSpc>
                <a:spcPct val="120000"/>
              </a:lnSpc>
            </a:pPr>
            <a:r>
              <a:rPr lang="en-GB" sz="2400" dirty="0">
                <a:solidFill>
                  <a:schemeClr val="bg1"/>
                </a:solidFill>
                <a:latin typeface="Arial" panose="020B0604020202020204" pitchFamily="34" charset="0"/>
                <a:cs typeface="Arial" panose="020B0604020202020204" pitchFamily="34" charset="0"/>
              </a:rPr>
              <a:t>World Prison Brief, May 2024</a:t>
            </a:r>
          </a:p>
          <a:p>
            <a:pPr>
              <a:lnSpc>
                <a:spcPct val="120000"/>
              </a:lnSpc>
            </a:pPr>
            <a:endParaRPr lang="en-GB" sz="2800" dirty="0">
              <a:solidFill>
                <a:schemeClr val="bg1"/>
              </a:solidFill>
              <a:latin typeface="Arial" panose="020B0604020202020204" pitchFamily="34" charset="0"/>
              <a:cs typeface="Arial" panose="020B0604020202020204" pitchFamily="34" charset="0"/>
            </a:endParaRPr>
          </a:p>
          <a:p>
            <a:pPr>
              <a:lnSpc>
                <a:spcPct val="120000"/>
              </a:lnSpc>
            </a:pPr>
            <a:r>
              <a:rPr lang="en-GB" sz="2800" dirty="0">
                <a:solidFill>
                  <a:schemeClr val="bg1"/>
                </a:solidFill>
                <a:latin typeface="Arial" panose="020B0604020202020204" pitchFamily="34" charset="0"/>
                <a:cs typeface="Arial" panose="020B0604020202020204" pitchFamily="34" charset="0"/>
              </a:rPr>
              <a:t>Predicts re-arrest, not re-offending</a:t>
            </a:r>
          </a:p>
          <a:p>
            <a:pPr marL="342900" indent="-342900">
              <a:lnSpc>
                <a:spcPct val="120000"/>
              </a:lnSpc>
              <a:buFontTx/>
              <a:buChar char="-"/>
            </a:pPr>
            <a:r>
              <a:rPr lang="en-GB" sz="2400" dirty="0">
                <a:solidFill>
                  <a:schemeClr val="bg1"/>
                </a:solidFill>
                <a:latin typeface="Arial" panose="020B0604020202020204" pitchFamily="34" charset="0"/>
                <a:cs typeface="Arial" panose="020B0604020202020204" pitchFamily="34" charset="0"/>
              </a:rPr>
              <a:t>marijuana possession arrests biased against Black Americans </a:t>
            </a:r>
          </a:p>
          <a:p>
            <a:pPr marL="342900" indent="-342900">
              <a:lnSpc>
                <a:spcPct val="120000"/>
              </a:lnSpc>
              <a:buFontTx/>
              <a:buChar char="-"/>
            </a:pPr>
            <a:r>
              <a:rPr lang="en-GB" sz="2400" dirty="0">
                <a:solidFill>
                  <a:schemeClr val="bg1"/>
                </a:solidFill>
                <a:latin typeface="Arial" panose="020B0604020202020204" pitchFamily="34" charset="0"/>
                <a:cs typeface="Arial" panose="020B0604020202020204" pitchFamily="34" charset="0"/>
              </a:rPr>
              <a:t>arrests for violent crimes perhaps not</a:t>
            </a:r>
          </a:p>
          <a:p>
            <a:pPr>
              <a:lnSpc>
                <a:spcPct val="120000"/>
              </a:lnSpc>
            </a:pPr>
            <a:r>
              <a:rPr lang="en-GB" sz="2400" dirty="0">
                <a:solidFill>
                  <a:schemeClr val="bg1"/>
                </a:solidFill>
                <a:latin typeface="Arial" panose="020B0604020202020204" pitchFamily="34" charset="0"/>
                <a:cs typeface="Arial" panose="020B0604020202020204" pitchFamily="34" charset="0"/>
              </a:rPr>
              <a:t>Jennifer </a:t>
            </a:r>
            <a:r>
              <a:rPr lang="en-GB" sz="2400" dirty="0" err="1">
                <a:solidFill>
                  <a:schemeClr val="bg1"/>
                </a:solidFill>
                <a:latin typeface="Arial" panose="020B0604020202020204" pitchFamily="34" charset="0"/>
                <a:cs typeface="Arial" panose="020B0604020202020204" pitchFamily="34" charset="0"/>
              </a:rPr>
              <a:t>Skeem</a:t>
            </a:r>
            <a:r>
              <a:rPr lang="en-GB" sz="2400" dirty="0">
                <a:solidFill>
                  <a:schemeClr val="bg1"/>
                </a:solidFill>
                <a:latin typeface="Arial" panose="020B0604020202020204" pitchFamily="34" charset="0"/>
                <a:cs typeface="Arial" panose="020B0604020202020204" pitchFamily="34" charset="0"/>
              </a:rPr>
              <a:t> &amp; Christopher </a:t>
            </a:r>
            <a:r>
              <a:rPr lang="en-GB" sz="2400" dirty="0" err="1">
                <a:solidFill>
                  <a:schemeClr val="bg1"/>
                </a:solidFill>
                <a:latin typeface="Arial" panose="020B0604020202020204" pitchFamily="34" charset="0"/>
                <a:cs typeface="Arial" panose="020B0604020202020204" pitchFamily="34" charset="0"/>
              </a:rPr>
              <a:t>Lowenkamp</a:t>
            </a:r>
            <a:r>
              <a:rPr lang="en-GB" sz="2400" dirty="0">
                <a:solidFill>
                  <a:schemeClr val="bg1"/>
                </a:solidFill>
                <a:latin typeface="Arial" panose="020B0604020202020204" pitchFamily="34" charset="0"/>
                <a:cs typeface="Arial" panose="020B0604020202020204" pitchFamily="34" charset="0"/>
              </a:rPr>
              <a:t>, 2016</a:t>
            </a:r>
          </a:p>
        </p:txBody>
      </p:sp>
      <p:sp>
        <p:nvSpPr>
          <p:cNvPr id="4" name="Subtitle 3">
            <a:extLst>
              <a:ext uri="{FF2B5EF4-FFF2-40B4-BE49-F238E27FC236}">
                <a16:creationId xmlns:a16="http://schemas.microsoft.com/office/drawing/2014/main" id="{52BEB068-B9B9-64D1-ECFD-D4A07188DD11}"/>
              </a:ext>
              <a:ext uri="{C183D7F6-B498-43B3-948B-1728B52AA6E4}">
                <adec:decorative xmlns:adec="http://schemas.microsoft.com/office/drawing/2017/decorative" val="1"/>
              </a:ext>
            </a:extLst>
          </p:cNvPr>
          <p:cNvSpPr>
            <a:spLocks noGrp="1"/>
          </p:cNvSpPr>
          <p:nvPr>
            <p:ph type="subTitle" idx="1"/>
          </p:nvPr>
        </p:nvSpPr>
        <p:spPr/>
        <p:txBody>
          <a:bodyPr/>
          <a:lstStyle/>
          <a:p>
            <a:r>
              <a:rPr lang="en-US" dirty="0"/>
              <a:t> </a:t>
            </a:r>
            <a:endParaRPr lang="en-GB" dirty="0"/>
          </a:p>
        </p:txBody>
      </p:sp>
    </p:spTree>
    <p:extLst>
      <p:ext uri="{BB962C8B-B14F-4D97-AF65-F5344CB8AC3E}">
        <p14:creationId xmlns:p14="http://schemas.microsoft.com/office/powerpoint/2010/main" val="1221581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3600" dirty="0">
                <a:latin typeface="Lucida Sans" panose="020B0602030504020204" pitchFamily="34" charset="0"/>
              </a:rPr>
              <a:t> </a:t>
            </a:r>
            <a:r>
              <a:rPr lang="en-US" sz="3600" dirty="0">
                <a:latin typeface="Arial" panose="020B0604020202020204" pitchFamily="34" charset="0"/>
              </a:rPr>
              <a:t>False negatives vs false positives</a:t>
            </a:r>
          </a:p>
        </p:txBody>
      </p:sp>
      <p:sp>
        <p:nvSpPr>
          <p:cNvPr id="3" name="Subtitle 2">
            <a:extLst>
              <a:ext uri="{FF2B5EF4-FFF2-40B4-BE49-F238E27FC236}">
                <a16:creationId xmlns:a16="http://schemas.microsoft.com/office/drawing/2014/main" id="{9ED79C6D-5CC5-82CA-AC0C-E91179712BC0}"/>
              </a:ext>
              <a:ext uri="{C183D7F6-B498-43B3-948B-1728B52AA6E4}">
                <adec:decorative xmlns:adec="http://schemas.microsoft.com/office/drawing/2017/decorative" val="1"/>
              </a:ext>
            </a:extLst>
          </p:cNvPr>
          <p:cNvSpPr>
            <a:spLocks noGrp="1"/>
          </p:cNvSpPr>
          <p:nvPr>
            <p:ph type="subTitle" idx="1"/>
          </p:nvPr>
        </p:nvSpPr>
        <p:spPr/>
        <p:txBody>
          <a:bodyPr/>
          <a:lstStyle/>
          <a:p>
            <a:r>
              <a:rPr lang="en-GB" dirty="0"/>
              <a:t> </a:t>
            </a:r>
          </a:p>
        </p:txBody>
      </p:sp>
      <p:sp>
        <p:nvSpPr>
          <p:cNvPr id="4" name="Text Placeholder 3">
            <a:extLst>
              <a:ext uri="{FF2B5EF4-FFF2-40B4-BE49-F238E27FC236}">
                <a16:creationId xmlns:a16="http://schemas.microsoft.com/office/drawing/2014/main" id="{165DD779-10FC-10EB-B9E4-FF6844806506}"/>
              </a:ext>
            </a:extLst>
          </p:cNvPr>
          <p:cNvSpPr>
            <a:spLocks noGrp="1"/>
          </p:cNvSpPr>
          <p:nvPr>
            <p:ph type="body" sz="quarter" idx="14"/>
          </p:nvPr>
        </p:nvSpPr>
        <p:spPr/>
        <p:txBody>
          <a:bodyPr/>
          <a:lstStyle/>
          <a:p>
            <a:pPr marL="0" indent="0">
              <a:lnSpc>
                <a:spcPct val="120000"/>
              </a:lnSpc>
              <a:buNone/>
            </a:pPr>
            <a:r>
              <a:rPr lang="en-GB" sz="2800" dirty="0">
                <a:solidFill>
                  <a:schemeClr val="bg1"/>
                </a:solidFill>
                <a:latin typeface="Arial" panose="020B0604020202020204" pitchFamily="34" charset="0"/>
                <a:cs typeface="Arial" panose="020B0604020202020204" pitchFamily="34" charset="0"/>
              </a:rPr>
              <a:t>Tradeoff between false negatives and false positives</a:t>
            </a:r>
          </a:p>
          <a:p>
            <a:pPr marL="0" indent="0">
              <a:lnSpc>
                <a:spcPct val="120000"/>
              </a:lnSpc>
              <a:buNone/>
            </a:pPr>
            <a:r>
              <a:rPr lang="en-GB" sz="2800" b="1" dirty="0">
                <a:solidFill>
                  <a:schemeClr val="accent4">
                    <a:lumMod val="60000"/>
                    <a:lumOff val="40000"/>
                  </a:schemeClr>
                </a:solidFill>
                <a:latin typeface="Arial" panose="020B0604020202020204" pitchFamily="34" charset="0"/>
                <a:cs typeface="Arial" panose="020B0604020202020204" pitchFamily="34" charset="0"/>
              </a:rPr>
              <a:t>You can’t minimize both </a:t>
            </a:r>
          </a:p>
          <a:p>
            <a:pPr marL="0" indent="0">
              <a:lnSpc>
                <a:spcPct val="120000"/>
              </a:lnSpc>
              <a:buNone/>
            </a:pPr>
            <a:r>
              <a:rPr lang="en-GB" sz="2800" dirty="0">
                <a:solidFill>
                  <a:schemeClr val="bg1"/>
                </a:solidFill>
                <a:latin typeface="Arial" panose="020B0604020202020204" pitchFamily="34" charset="0"/>
                <a:cs typeface="Arial" panose="020B0604020202020204" pitchFamily="34" charset="0"/>
              </a:rPr>
              <a:t>Policy decision</a:t>
            </a:r>
          </a:p>
          <a:p>
            <a:pPr marL="0" indent="0">
              <a:lnSpc>
                <a:spcPct val="120000"/>
              </a:lnSpc>
              <a:buNone/>
            </a:pPr>
            <a:endParaRPr lang="en-GB" sz="2800" dirty="0">
              <a:solidFill>
                <a:schemeClr val="bg1"/>
              </a:solidFill>
              <a:latin typeface="Arial" panose="020B0604020202020204" pitchFamily="34" charset="0"/>
              <a:cs typeface="Arial" panose="020B0604020202020204" pitchFamily="34" charset="0"/>
            </a:endParaRPr>
          </a:p>
          <a:p>
            <a:pPr marL="0" indent="0">
              <a:lnSpc>
                <a:spcPct val="120000"/>
              </a:lnSpc>
              <a:buNone/>
            </a:pPr>
            <a:r>
              <a:rPr lang="en-GB" sz="2800" dirty="0">
                <a:solidFill>
                  <a:schemeClr val="bg1"/>
                </a:solidFill>
                <a:latin typeface="Arial" panose="020B0604020202020204" pitchFamily="34" charset="0"/>
                <a:cs typeface="Arial" panose="020B0604020202020204" pitchFamily="34" charset="0"/>
              </a:rPr>
              <a:t>More important to prevent future crime,</a:t>
            </a:r>
          </a:p>
          <a:p>
            <a:pPr marL="0" indent="0">
              <a:lnSpc>
                <a:spcPct val="120000"/>
              </a:lnSpc>
              <a:buNone/>
            </a:pPr>
            <a:r>
              <a:rPr lang="en-GB" sz="2800" dirty="0">
                <a:solidFill>
                  <a:schemeClr val="bg1"/>
                </a:solidFill>
                <a:latin typeface="Arial" panose="020B0604020202020204" pitchFamily="34" charset="0"/>
                <a:cs typeface="Arial" panose="020B0604020202020204" pitchFamily="34" charset="0"/>
              </a:rPr>
              <a:t>or prevent unnecessary incarceration?</a:t>
            </a:r>
          </a:p>
          <a:p>
            <a:pPr marL="0" indent="0">
              <a:buNone/>
            </a:pPr>
            <a:endParaRPr lang="en-GB" dirty="0"/>
          </a:p>
        </p:txBody>
      </p:sp>
    </p:spTree>
    <p:extLst>
      <p:ext uri="{BB962C8B-B14F-4D97-AF65-F5344CB8AC3E}">
        <p14:creationId xmlns:p14="http://schemas.microsoft.com/office/powerpoint/2010/main" val="3799353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3600" dirty="0">
                <a:latin typeface="Lucida Sans" panose="020B0602030504020204" pitchFamily="34" charset="0"/>
              </a:rPr>
              <a:t> </a:t>
            </a:r>
            <a:r>
              <a:rPr lang="en-US" sz="3600" dirty="0">
                <a:latin typeface="Arial" panose="020B0604020202020204" pitchFamily="34" charset="0"/>
                <a:cs typeface="Arial" panose="020B0604020202020204" pitchFamily="34" charset="0"/>
              </a:rPr>
              <a:t>Scandal</a:t>
            </a:r>
          </a:p>
        </p:txBody>
      </p:sp>
      <p:sp>
        <p:nvSpPr>
          <p:cNvPr id="10" name="Subtitle 9">
            <a:extLst>
              <a:ext uri="{C183D7F6-B498-43B3-948B-1728B52AA6E4}">
                <adec:decorative xmlns:adec="http://schemas.microsoft.com/office/drawing/2017/decorative" val="1"/>
              </a:ext>
            </a:extLst>
          </p:cNvPr>
          <p:cNvSpPr>
            <a:spLocks noGrp="1"/>
          </p:cNvSpPr>
          <p:nvPr>
            <p:ph type="subTitle" idx="1"/>
          </p:nvPr>
        </p:nvSpPr>
        <p:spPr/>
        <p:txBody>
          <a:bodyPr/>
          <a:lstStyle/>
          <a:p>
            <a:r>
              <a:rPr lang="en-GB" dirty="0"/>
              <a:t>  </a:t>
            </a:r>
          </a:p>
        </p:txBody>
      </p:sp>
      <p:sp>
        <p:nvSpPr>
          <p:cNvPr id="2" name="TextBox 1">
            <a:extLst>
              <a:ext uri="{FF2B5EF4-FFF2-40B4-BE49-F238E27FC236}">
                <a16:creationId xmlns:a16="http://schemas.microsoft.com/office/drawing/2014/main" id="{9AB7227A-4612-4FE8-91F0-6912F86FE85B}"/>
              </a:ext>
            </a:extLst>
          </p:cNvPr>
          <p:cNvSpPr txBox="1"/>
          <p:nvPr/>
        </p:nvSpPr>
        <p:spPr>
          <a:xfrm>
            <a:off x="457199" y="1124350"/>
            <a:ext cx="8229601" cy="3477875"/>
          </a:xfrm>
          <a:prstGeom prst="rect">
            <a:avLst/>
          </a:prstGeom>
          <a:noFill/>
        </p:spPr>
        <p:txBody>
          <a:bodyPr wrap="square" rtlCol="0">
            <a:spAutoFit/>
          </a:bodyPr>
          <a:lstStyle/>
          <a:p>
            <a:endParaRPr lang="en-GB" sz="2800" dirty="0">
              <a:solidFill>
                <a:schemeClr val="bg1"/>
              </a:solidFill>
              <a:latin typeface="Arial" panose="020B0604020202020204" pitchFamily="34" charset="0"/>
              <a:cs typeface="Arial" panose="020B0604020202020204" pitchFamily="34" charset="0"/>
            </a:endParaRPr>
          </a:p>
          <a:p>
            <a:r>
              <a:rPr lang="en-GB" sz="3200" dirty="0">
                <a:solidFill>
                  <a:schemeClr val="bg1"/>
                </a:solidFill>
                <a:latin typeface="Arial" panose="020B0604020202020204" pitchFamily="34" charset="0"/>
                <a:cs typeface="Arial" panose="020B0604020202020204" pitchFamily="34" charset="0"/>
              </a:rPr>
              <a:t>Analysis of COMPAS predictions:</a:t>
            </a:r>
          </a:p>
          <a:p>
            <a:endParaRPr lang="en-GB" sz="3200" dirty="0">
              <a:solidFill>
                <a:schemeClr val="bg1"/>
              </a:solidFill>
              <a:latin typeface="Arial" panose="020B0604020202020204" pitchFamily="34" charset="0"/>
              <a:cs typeface="Arial" panose="020B0604020202020204" pitchFamily="34" charset="0"/>
            </a:endParaRPr>
          </a:p>
          <a:p>
            <a:r>
              <a:rPr lang="en-GB" sz="3200" dirty="0">
                <a:solidFill>
                  <a:schemeClr val="bg1"/>
                </a:solidFill>
                <a:latin typeface="Arial" panose="020B0604020202020204" pitchFamily="34" charset="0"/>
                <a:cs typeface="Arial" panose="020B0604020202020204" pitchFamily="34" charset="0"/>
              </a:rPr>
              <a:t>False positive rate for black offenders almost double that for white offenders</a:t>
            </a:r>
          </a:p>
          <a:p>
            <a:endParaRPr lang="en-GB" sz="2000" dirty="0">
              <a:solidFill>
                <a:schemeClr val="bg1"/>
              </a:solidFill>
              <a:latin typeface="Arial" panose="020B0604020202020204" pitchFamily="34" charset="0"/>
              <a:cs typeface="Arial" panose="020B0604020202020204" pitchFamily="34" charset="0"/>
            </a:endParaRPr>
          </a:p>
          <a:p>
            <a:endParaRPr lang="en-GB" sz="2000" dirty="0">
              <a:solidFill>
                <a:schemeClr val="bg1"/>
              </a:solidFill>
              <a:latin typeface="Arial" panose="020B0604020202020204" pitchFamily="34" charset="0"/>
              <a:cs typeface="Arial" panose="020B0604020202020204" pitchFamily="34" charset="0"/>
            </a:endParaRPr>
          </a:p>
          <a:p>
            <a:r>
              <a:rPr lang="en-GB" sz="2400" dirty="0">
                <a:solidFill>
                  <a:schemeClr val="bg1"/>
                </a:solidFill>
                <a:latin typeface="Arial" panose="020B0604020202020204" pitchFamily="34" charset="0"/>
                <a:cs typeface="Arial" panose="020B0604020202020204" pitchFamily="34" charset="0"/>
              </a:rPr>
              <a:t>Julia Angwin et al, ProPublica, 2016</a:t>
            </a:r>
          </a:p>
        </p:txBody>
      </p:sp>
      <p:sp>
        <p:nvSpPr>
          <p:cNvPr id="4" name="Text Placeholder 3">
            <a:extLst>
              <a:ext uri="{FF2B5EF4-FFF2-40B4-BE49-F238E27FC236}">
                <a16:creationId xmlns:a16="http://schemas.microsoft.com/office/drawing/2014/main" id="{28969F70-A36E-8504-309A-8B9DB5EDF6A5}"/>
              </a:ext>
              <a:ext uri="{C183D7F6-B498-43B3-948B-1728B52AA6E4}">
                <adec:decorative xmlns:adec="http://schemas.microsoft.com/office/drawing/2017/decorative" val="1"/>
              </a:ext>
            </a:extLst>
          </p:cNvPr>
          <p:cNvSpPr>
            <a:spLocks noGrp="1"/>
          </p:cNvSpPr>
          <p:nvPr>
            <p:ph type="body" sz="quarter" idx="14"/>
          </p:nvPr>
        </p:nvSpPr>
        <p:spPr>
          <a:xfrm>
            <a:off x="205740" y="1021299"/>
            <a:ext cx="7408543" cy="502702"/>
          </a:xfrm>
        </p:spPr>
        <p:txBody>
          <a:bodyPr/>
          <a:lstStyle/>
          <a:p>
            <a:pPr marL="0" indent="0">
              <a:buNone/>
            </a:pPr>
            <a:r>
              <a:rPr lang="en-US" dirty="0"/>
              <a:t> </a:t>
            </a:r>
            <a:endParaRPr lang="en-GB" dirty="0"/>
          </a:p>
        </p:txBody>
      </p:sp>
    </p:spTree>
    <p:extLst>
      <p:ext uri="{BB962C8B-B14F-4D97-AF65-F5344CB8AC3E}">
        <p14:creationId xmlns:p14="http://schemas.microsoft.com/office/powerpoint/2010/main" val="4106102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a:xfrm>
            <a:off x="442690" y="4164875"/>
            <a:ext cx="8229600" cy="523220"/>
          </a:xfrm>
        </p:spPr>
        <p:txBody>
          <a:bodyPr/>
          <a:lstStyle/>
          <a:p>
            <a:pPr algn="ctr"/>
            <a:r>
              <a:rPr lang="en-GB" sz="3600" dirty="0">
                <a:latin typeface="Arial" panose="020B0604020202020204" pitchFamily="34" charset="0"/>
                <a:cs typeface="Arial" panose="020B0604020202020204" pitchFamily="34" charset="0"/>
              </a:rPr>
              <a:t>High risk          Low risk </a:t>
            </a:r>
            <a:endParaRPr lang="en-US" sz="3600" dirty="0">
              <a:latin typeface="Arial" panose="020B0604020202020204" pitchFamily="34" charset="0"/>
              <a:cs typeface="Arial" panose="020B0604020202020204" pitchFamily="34" charset="0"/>
            </a:endParaRPr>
          </a:p>
        </p:txBody>
      </p:sp>
      <p:sp>
        <p:nvSpPr>
          <p:cNvPr id="14" name="Subtitle 13">
            <a:extLst>
              <a:ext uri="{FF2B5EF4-FFF2-40B4-BE49-F238E27FC236}">
                <a16:creationId xmlns:a16="http://schemas.microsoft.com/office/drawing/2014/main" id="{EB139222-B68A-DA23-6EA5-0635B3170C3F}"/>
              </a:ext>
              <a:ext uri="{C183D7F6-B498-43B3-948B-1728B52AA6E4}">
                <adec:decorative xmlns:adec="http://schemas.microsoft.com/office/drawing/2017/decorative" val="1"/>
              </a:ext>
            </a:extLst>
          </p:cNvPr>
          <p:cNvSpPr>
            <a:spLocks noGrp="1"/>
          </p:cNvSpPr>
          <p:nvPr>
            <p:ph type="subTitle" idx="1"/>
          </p:nvPr>
        </p:nvSpPr>
        <p:spPr/>
        <p:txBody>
          <a:bodyPr/>
          <a:lstStyle/>
          <a:p>
            <a:r>
              <a:rPr lang="en-US" dirty="0"/>
              <a:t> </a:t>
            </a:r>
            <a:endParaRPr lang="en-GB" dirty="0"/>
          </a:p>
        </p:txBody>
      </p:sp>
      <p:sp>
        <p:nvSpPr>
          <p:cNvPr id="2" name="TextBox 1">
            <a:extLst>
              <a:ext uri="{FF2B5EF4-FFF2-40B4-BE49-F238E27FC236}">
                <a16:creationId xmlns:a16="http://schemas.microsoft.com/office/drawing/2014/main" id="{9AB7227A-4612-4FE8-91F0-6912F86FE85B}"/>
              </a:ext>
              <a:ext uri="{C183D7F6-B498-43B3-948B-1728B52AA6E4}">
                <adec:decorative xmlns:adec="http://schemas.microsoft.com/office/drawing/2017/decorative" val="1"/>
              </a:ext>
            </a:extLst>
          </p:cNvPr>
          <p:cNvSpPr txBox="1"/>
          <p:nvPr/>
        </p:nvSpPr>
        <p:spPr>
          <a:xfrm>
            <a:off x="542501" y="1289071"/>
            <a:ext cx="8029979" cy="400110"/>
          </a:xfrm>
          <a:prstGeom prst="rect">
            <a:avLst/>
          </a:prstGeom>
          <a:noFill/>
        </p:spPr>
        <p:txBody>
          <a:bodyPr wrap="square" rtlCol="0">
            <a:spAutoFit/>
          </a:bodyPr>
          <a:lstStyle/>
          <a:p>
            <a:endParaRPr lang="en-GB" sz="2000" dirty="0">
              <a:solidFill>
                <a:schemeClr val="bg1"/>
              </a:solidFill>
            </a:endParaRPr>
          </a:p>
        </p:txBody>
      </p:sp>
      <p:pic>
        <p:nvPicPr>
          <p:cNvPr id="5" name="Picture 4" descr="Cute black cat labelled high risk, and cute white cat labelled low risk">
            <a:extLst>
              <a:ext uri="{FF2B5EF4-FFF2-40B4-BE49-F238E27FC236}">
                <a16:creationId xmlns:a16="http://schemas.microsoft.com/office/drawing/2014/main" id="{D47A0CB8-A105-4FC7-9971-2702A98D02D1}"/>
              </a:ext>
            </a:extLst>
          </p:cNvPr>
          <p:cNvPicPr>
            <a:picLocks noChangeAspect="1"/>
          </p:cNvPicPr>
          <p:nvPr/>
        </p:nvPicPr>
        <p:blipFill>
          <a:blip r:embed="rId3"/>
          <a:stretch>
            <a:fillRect/>
          </a:stretch>
        </p:blipFill>
        <p:spPr>
          <a:xfrm>
            <a:off x="442690" y="498168"/>
            <a:ext cx="7771615" cy="3162292"/>
          </a:xfrm>
          <a:prstGeom prst="rect">
            <a:avLst/>
          </a:prstGeom>
        </p:spPr>
      </p:pic>
      <p:sp>
        <p:nvSpPr>
          <p:cNvPr id="6" name="TextBox 5">
            <a:extLst>
              <a:ext uri="{FF2B5EF4-FFF2-40B4-BE49-F238E27FC236}">
                <a16:creationId xmlns:a16="http://schemas.microsoft.com/office/drawing/2014/main" id="{DE74E57B-1790-49DE-992A-63A36EBFDCDC}"/>
              </a:ext>
            </a:extLst>
          </p:cNvPr>
          <p:cNvSpPr txBox="1"/>
          <p:nvPr/>
        </p:nvSpPr>
        <p:spPr>
          <a:xfrm>
            <a:off x="348905" y="5682469"/>
            <a:ext cx="6750631" cy="646331"/>
          </a:xfrm>
          <a:prstGeom prst="rect">
            <a:avLst/>
          </a:prstGeom>
          <a:noFill/>
        </p:spPr>
        <p:txBody>
          <a:bodyPr wrap="none" rtlCol="0">
            <a:spAutoFit/>
          </a:bodyPr>
          <a:lstStyle/>
          <a:p>
            <a:r>
              <a:rPr lang="en-GB" dirty="0">
                <a:solidFill>
                  <a:schemeClr val="bg1"/>
                </a:solidFill>
                <a:latin typeface="Arial" panose="020B0604020202020204" pitchFamily="34" charset="0"/>
                <a:cs typeface="Arial" panose="020B0604020202020204" pitchFamily="34" charset="0"/>
              </a:rPr>
              <a:t>Photo of Bob and Shaggy                  Angus / eyesore9 on Flickr</a:t>
            </a:r>
          </a:p>
          <a:p>
            <a:r>
              <a:rPr lang="en-GB" dirty="0">
                <a:solidFill>
                  <a:schemeClr val="bg1"/>
                </a:solidFill>
                <a:latin typeface="Arial" panose="020B0604020202020204" pitchFamily="34" charset="0"/>
                <a:cs typeface="Arial" panose="020B0604020202020204" pitchFamily="34" charset="0"/>
              </a:rPr>
              <a:t>https://www.flickr.com/photos/eyesore9/8428787607/</a:t>
            </a:r>
          </a:p>
        </p:txBody>
      </p:sp>
      <p:pic>
        <p:nvPicPr>
          <p:cNvPr id="4" name="Picture 3" descr="Creative commons licence: By-Noncommercial-No derivatives">
            <a:extLst>
              <a:ext uri="{FF2B5EF4-FFF2-40B4-BE49-F238E27FC236}">
                <a16:creationId xmlns:a16="http://schemas.microsoft.com/office/drawing/2014/main" id="{21434308-E955-4FA4-A35B-A41001DB928C}"/>
              </a:ext>
            </a:extLst>
          </p:cNvPr>
          <p:cNvPicPr>
            <a:picLocks noChangeAspect="1"/>
          </p:cNvPicPr>
          <p:nvPr/>
        </p:nvPicPr>
        <p:blipFill>
          <a:blip r:embed="rId4"/>
          <a:stretch>
            <a:fillRect/>
          </a:stretch>
        </p:blipFill>
        <p:spPr>
          <a:xfrm>
            <a:off x="3066344" y="5749149"/>
            <a:ext cx="1042669" cy="256485"/>
          </a:xfrm>
          <a:prstGeom prst="rect">
            <a:avLst/>
          </a:prstGeom>
        </p:spPr>
      </p:pic>
      <p:sp>
        <p:nvSpPr>
          <p:cNvPr id="16" name="Text Placeholder 15">
            <a:extLst>
              <a:ext uri="{FF2B5EF4-FFF2-40B4-BE49-F238E27FC236}">
                <a16:creationId xmlns:a16="http://schemas.microsoft.com/office/drawing/2014/main" id="{1B23C4B1-59DA-0E50-BCDA-1CAAC1EA384F}"/>
              </a:ext>
              <a:ext uri="{C183D7F6-B498-43B3-948B-1728B52AA6E4}">
                <adec:decorative xmlns:adec="http://schemas.microsoft.com/office/drawing/2017/decorative" val="1"/>
              </a:ext>
            </a:extLst>
          </p:cNvPr>
          <p:cNvSpPr>
            <a:spLocks noGrp="1"/>
          </p:cNvSpPr>
          <p:nvPr>
            <p:ph type="body" sz="quarter" idx="14"/>
          </p:nvPr>
        </p:nvSpPr>
        <p:spPr>
          <a:xfrm>
            <a:off x="331200" y="5037996"/>
            <a:ext cx="8466436" cy="646331"/>
          </a:xfrm>
        </p:spPr>
        <p:txBody>
          <a:bodyPr/>
          <a:lstStyle/>
          <a:p>
            <a:pPr marL="0" indent="0">
              <a:buNone/>
            </a:pPr>
            <a:r>
              <a:rPr lang="en-US" dirty="0"/>
              <a:t> </a:t>
            </a:r>
            <a:endParaRPr lang="en-GB" dirty="0"/>
          </a:p>
        </p:txBody>
      </p:sp>
    </p:spTree>
    <p:extLst>
      <p:ext uri="{BB962C8B-B14F-4D97-AF65-F5344CB8AC3E}">
        <p14:creationId xmlns:p14="http://schemas.microsoft.com/office/powerpoint/2010/main" val="2349819482"/>
      </p:ext>
    </p:extLst>
  </p:cSld>
  <p:clrMapOvr>
    <a:masterClrMapping/>
  </p:clrMapOvr>
</p:sld>
</file>

<file path=ppt/theme/theme1.xml><?xml version="1.0" encoding="utf-8"?>
<a:theme xmlns:a="http://schemas.openxmlformats.org/drawingml/2006/main" name="Office Theme_blank">
  <a:themeElements>
    <a:clrScheme name="HP Colour Theme 2010">
      <a:dk1>
        <a:sysClr val="windowText" lastClr="000000"/>
      </a:dk1>
      <a:lt1>
        <a:sysClr val="window" lastClr="FFFFFF"/>
      </a:lt1>
      <a:dk2>
        <a:srgbClr val="858689"/>
      </a:dk2>
      <a:lt2>
        <a:srgbClr val="DDDEDD"/>
      </a:lt2>
      <a:accent1>
        <a:srgbClr val="007FC5"/>
      </a:accent1>
      <a:accent2>
        <a:srgbClr val="00A145"/>
      </a:accent2>
      <a:accent3>
        <a:srgbClr val="FFDD00"/>
      </a:accent3>
      <a:accent4>
        <a:srgbClr val="F39900"/>
      </a:accent4>
      <a:accent5>
        <a:srgbClr val="E31C19"/>
      </a:accent5>
      <a:accent6>
        <a:srgbClr val="56378A"/>
      </a:accent6>
      <a:hlink>
        <a:srgbClr val="0000FF"/>
      </a:hlink>
      <a:folHlink>
        <a:srgbClr val="800080"/>
      </a:folHlink>
    </a:clrScheme>
    <a:fontScheme name="HP-Futura">
      <a:majorFont>
        <a:latin typeface="Futura Bk"/>
        <a:ea typeface=""/>
        <a:cs typeface=""/>
      </a:majorFont>
      <a:minorFont>
        <a:latin typeface="Futura B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 Line/1 subhead line with content">
  <a:themeElements>
    <a:clrScheme name="HP Colour Theme 2010">
      <a:dk1>
        <a:sysClr val="windowText" lastClr="000000"/>
      </a:dk1>
      <a:lt1>
        <a:sysClr val="window" lastClr="FFFFFF"/>
      </a:lt1>
      <a:dk2>
        <a:srgbClr val="858689"/>
      </a:dk2>
      <a:lt2>
        <a:srgbClr val="DDDEDD"/>
      </a:lt2>
      <a:accent1>
        <a:srgbClr val="007FC5"/>
      </a:accent1>
      <a:accent2>
        <a:srgbClr val="00A145"/>
      </a:accent2>
      <a:accent3>
        <a:srgbClr val="FFDD00"/>
      </a:accent3>
      <a:accent4>
        <a:srgbClr val="F39900"/>
      </a:accent4>
      <a:accent5>
        <a:srgbClr val="E31C19"/>
      </a:accent5>
      <a:accent6>
        <a:srgbClr val="56378A"/>
      </a:accent6>
      <a:hlink>
        <a:srgbClr val="0000FF"/>
      </a:hlink>
      <a:folHlink>
        <a:srgbClr val="800080"/>
      </a:folHlink>
    </a:clrScheme>
    <a:fontScheme name="HP-Futura">
      <a:majorFont>
        <a:latin typeface="Futura Bk"/>
        <a:ea typeface=""/>
        <a:cs typeface=""/>
      </a:majorFont>
      <a:minorFont>
        <a:latin typeface="Futura B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sz="1400" dirty="0">
            <a:latin typeface="Futura Bk"/>
            <a:cs typeface="Futura Bk"/>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bg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22163</TotalTime>
  <Words>5566</Words>
  <Application>Microsoft Office PowerPoint</Application>
  <PresentationFormat>On-screen Show (4:3)</PresentationFormat>
  <Paragraphs>453</Paragraphs>
  <Slides>37</Slides>
  <Notes>37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37</vt:i4>
      </vt:variant>
    </vt:vector>
  </HeadingPairs>
  <TitlesOfParts>
    <vt:vector size="47" baseType="lpstr">
      <vt:lpstr>Arial</vt:lpstr>
      <vt:lpstr>Arial </vt:lpstr>
      <vt:lpstr>Calibri</vt:lpstr>
      <vt:lpstr>Courier New</vt:lpstr>
      <vt:lpstr>Futura Bk</vt:lpstr>
      <vt:lpstr>Futura Hv</vt:lpstr>
      <vt:lpstr>Lucida Grande</vt:lpstr>
      <vt:lpstr>Lucida Sans</vt:lpstr>
      <vt:lpstr>Office Theme_blank</vt:lpstr>
      <vt:lpstr>1 Line/1 subhead line with content</vt:lpstr>
      <vt:lpstr> Bias, Fairness and Transparency</vt:lpstr>
      <vt:lpstr>     With great power  comes great responsibility </vt:lpstr>
      <vt:lpstr>Bias, fairness and transparency</vt:lpstr>
      <vt:lpstr> This session includes</vt:lpstr>
      <vt:lpstr>COMPAS ALGORITHM</vt:lpstr>
      <vt:lpstr>Objections to this sort of algorithm</vt:lpstr>
      <vt:lpstr> False negatives vs false positives</vt:lpstr>
      <vt:lpstr> Scandal</vt:lpstr>
      <vt:lpstr>High risk          Low risk </vt:lpstr>
      <vt:lpstr>Response by company selling COMPAS</vt:lpstr>
      <vt:lpstr>Incompatibility result </vt:lpstr>
      <vt:lpstr>Inputs</vt:lpstr>
      <vt:lpstr>Black cat locked up, white goes ree</vt:lpstr>
      <vt:lpstr>TRANSPARENCY</vt:lpstr>
      <vt:lpstr>An easy-to-understand model</vt:lpstr>
      <vt:lpstr>Rudin et al’s models</vt:lpstr>
      <vt:lpstr>Transparency: general suggestions</vt:lpstr>
      <vt:lpstr>CASTE BIAS</vt:lpstr>
      <vt:lpstr>Protected Characteristics (UK)</vt:lpstr>
      <vt:lpstr>LLM caste bias</vt:lpstr>
      <vt:lpstr>TECHNICAL TOOLS</vt:lpstr>
      <vt:lpstr>Technical debiasing methods</vt:lpstr>
      <vt:lpstr>“a portrait of a software engineer”  before mitigation     after mitigation</vt:lpstr>
      <vt:lpstr>One problem with this</vt:lpstr>
      <vt:lpstr>TENANT SCREENING</vt:lpstr>
      <vt:lpstr>Tenant screening - background</vt:lpstr>
      <vt:lpstr>Some sources of unwanted bias</vt:lpstr>
      <vt:lpstr>Tenant screening: suggestions?</vt:lpstr>
      <vt:lpstr>Tenant screening recommendations</vt:lpstr>
      <vt:lpstr>AI fairness isn’t just about debiasing  models &amp; data</vt:lpstr>
      <vt:lpstr> Bias, Fairness and Transparency -</vt:lpstr>
      <vt:lpstr>References</vt:lpstr>
      <vt:lpstr>   REFERENCES I</vt:lpstr>
      <vt:lpstr>   REFERENCES II</vt:lpstr>
      <vt:lpstr>   REFERENCES III</vt:lpstr>
      <vt:lpstr>   REFERENCES IV </vt:lpstr>
      <vt:lpstr>   REFERENCES V</vt:lpstr>
    </vt:vector>
  </TitlesOfParts>
  <Company>GK Presentations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Miranda Mowbray</cp:lastModifiedBy>
  <cp:revision>1565</cp:revision>
  <dcterms:created xsi:type="dcterms:W3CDTF">2011-03-03T11:23:14Z</dcterms:created>
  <dcterms:modified xsi:type="dcterms:W3CDTF">2025-11-11T10:20:14Z</dcterms:modified>
</cp:coreProperties>
</file>